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notesMasterIdLst>
    <p:notesMasterId r:id="rId74"/>
  </p:notesMasterIdLst>
  <p:sldIdLst>
    <p:sldId id="257" r:id="rId2"/>
    <p:sldId id="256" r:id="rId3"/>
    <p:sldId id="260" r:id="rId4"/>
    <p:sldId id="275" r:id="rId5"/>
    <p:sldId id="280" r:id="rId6"/>
    <p:sldId id="261" r:id="rId7"/>
    <p:sldId id="262" r:id="rId8"/>
    <p:sldId id="282" r:id="rId9"/>
    <p:sldId id="283" r:id="rId10"/>
    <p:sldId id="265" r:id="rId11"/>
    <p:sldId id="285" r:id="rId12"/>
    <p:sldId id="286" r:id="rId13"/>
    <p:sldId id="297" r:id="rId14"/>
    <p:sldId id="288" r:id="rId15"/>
    <p:sldId id="293" r:id="rId16"/>
    <p:sldId id="298" r:id="rId17"/>
    <p:sldId id="304" r:id="rId18"/>
    <p:sldId id="302" r:id="rId19"/>
    <p:sldId id="305" r:id="rId20"/>
    <p:sldId id="307" r:id="rId21"/>
    <p:sldId id="308" r:id="rId22"/>
    <p:sldId id="318" r:id="rId23"/>
    <p:sldId id="309" r:id="rId24"/>
    <p:sldId id="315" r:id="rId25"/>
    <p:sldId id="319" r:id="rId26"/>
    <p:sldId id="316" r:id="rId27"/>
    <p:sldId id="313" r:id="rId28"/>
    <p:sldId id="314" r:id="rId29"/>
    <p:sldId id="311" r:id="rId30"/>
    <p:sldId id="321" r:id="rId31"/>
    <p:sldId id="336" r:id="rId32"/>
    <p:sldId id="337" r:id="rId33"/>
    <p:sldId id="339" r:id="rId34"/>
    <p:sldId id="340" r:id="rId35"/>
    <p:sldId id="341" r:id="rId36"/>
    <p:sldId id="324" r:id="rId37"/>
    <p:sldId id="346" r:id="rId38"/>
    <p:sldId id="344" r:id="rId39"/>
    <p:sldId id="347" r:id="rId40"/>
    <p:sldId id="352" r:id="rId41"/>
    <p:sldId id="348" r:id="rId42"/>
    <p:sldId id="349" r:id="rId43"/>
    <p:sldId id="370" r:id="rId44"/>
    <p:sldId id="366" r:id="rId45"/>
    <p:sldId id="372" r:id="rId46"/>
    <p:sldId id="376" r:id="rId47"/>
    <p:sldId id="357" r:id="rId48"/>
    <p:sldId id="358" r:id="rId49"/>
    <p:sldId id="359" r:id="rId50"/>
    <p:sldId id="378" r:id="rId51"/>
    <p:sldId id="362" r:id="rId52"/>
    <p:sldId id="360" r:id="rId53"/>
    <p:sldId id="361" r:id="rId54"/>
    <p:sldId id="363" r:id="rId55"/>
    <p:sldId id="364" r:id="rId56"/>
    <p:sldId id="334" r:id="rId57"/>
    <p:sldId id="335" r:id="rId58"/>
    <p:sldId id="374" r:id="rId59"/>
    <p:sldId id="375" r:id="rId60"/>
    <p:sldId id="365" r:id="rId61"/>
    <p:sldId id="379" r:id="rId62"/>
    <p:sldId id="384" r:id="rId63"/>
    <p:sldId id="385" r:id="rId64"/>
    <p:sldId id="386" r:id="rId65"/>
    <p:sldId id="299" r:id="rId66"/>
    <p:sldId id="267" r:id="rId67"/>
    <p:sldId id="300" r:id="rId68"/>
    <p:sldId id="367" r:id="rId69"/>
    <p:sldId id="368" r:id="rId70"/>
    <p:sldId id="382" r:id="rId71"/>
    <p:sldId id="381" r:id="rId72"/>
    <p:sldId id="383" r:id="rId73"/>
  </p:sldIdLst>
  <p:sldSz cx="9144000" cy="6858000" type="screen4x3"/>
  <p:notesSz cx="6888163" cy="10020300"/>
  <p:defaultTextStyle>
    <a:defPPr>
      <a:defRPr lang="th-TH"/>
    </a:defPPr>
    <a:lvl1pPr marL="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ลักษณะสีปานกลาง 2 - เน้น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88" autoAdjust="0"/>
    <p:restoredTop sz="94671" autoAdjust="0"/>
  </p:normalViewPr>
  <p:slideViewPr>
    <p:cSldViewPr>
      <p:cViewPr varScale="1">
        <p:scale>
          <a:sx n="68" d="100"/>
          <a:sy n="68" d="100"/>
        </p:scale>
        <p:origin x="1446" y="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viewProps" Target="view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หัวกระดาษ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l">
              <a:defRPr sz="1300"/>
            </a:lvl1pPr>
          </a:lstStyle>
          <a:p>
            <a:endParaRPr lang="th-TH"/>
          </a:p>
        </p:txBody>
      </p:sp>
      <p:sp>
        <p:nvSpPr>
          <p:cNvPr id="3" name="ตัวแทนวันที่ 2"/>
          <p:cNvSpPr>
            <a:spLocks noGrp="1"/>
          </p:cNvSpPr>
          <p:nvPr>
            <p:ph type="dt" idx="1"/>
          </p:nvPr>
        </p:nvSpPr>
        <p:spPr>
          <a:xfrm>
            <a:off x="3901698" y="0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r">
              <a:defRPr sz="1300"/>
            </a:lvl1pPr>
          </a:lstStyle>
          <a:p>
            <a:fld id="{3F825051-CAEE-4E29-8095-4DCF352F6892}" type="datetimeFigureOut">
              <a:rPr lang="th-TH" smtClean="0"/>
              <a:t>01/07/64</a:t>
            </a:fld>
            <a:endParaRPr lang="th-TH"/>
          </a:p>
        </p:txBody>
      </p:sp>
      <p:sp>
        <p:nvSpPr>
          <p:cNvPr id="4" name="ตัวแทนรูปบนภาพนิ่ง 3"/>
          <p:cNvSpPr>
            <a:spLocks noGrp="1" noRot="1" noChangeAspect="1"/>
          </p:cNvSpPr>
          <p:nvPr>
            <p:ph type="sldImg" idx="2"/>
          </p:nvPr>
        </p:nvSpPr>
        <p:spPr>
          <a:xfrm>
            <a:off x="939800" y="750888"/>
            <a:ext cx="5008563" cy="37576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16" tIns="48308" rIns="96616" bIns="48308" rtlCol="0" anchor="ctr"/>
          <a:lstStyle/>
          <a:p>
            <a:endParaRPr lang="th-TH"/>
          </a:p>
        </p:txBody>
      </p:sp>
      <p:sp>
        <p:nvSpPr>
          <p:cNvPr id="5" name="ตัวแทนบันทึกย่อ 4"/>
          <p:cNvSpPr>
            <a:spLocks noGrp="1"/>
          </p:cNvSpPr>
          <p:nvPr>
            <p:ph type="body" sz="quarter" idx="3"/>
          </p:nvPr>
        </p:nvSpPr>
        <p:spPr>
          <a:xfrm>
            <a:off x="688817" y="4759643"/>
            <a:ext cx="5510530" cy="4509135"/>
          </a:xfrm>
          <a:prstGeom prst="rect">
            <a:avLst/>
          </a:prstGeom>
        </p:spPr>
        <p:txBody>
          <a:bodyPr vert="horz" lIns="96616" tIns="48308" rIns="96616" bIns="48308" rtlCol="0"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4"/>
          </p:nvPr>
        </p:nvSpPr>
        <p:spPr>
          <a:xfrm>
            <a:off x="0" y="9517546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 anchor="b"/>
          <a:lstStyle>
            <a:lvl1pPr algn="l">
              <a:defRPr sz="1300"/>
            </a:lvl1pPr>
          </a:lstStyle>
          <a:p>
            <a:endParaRPr lang="th-TH"/>
          </a:p>
        </p:txBody>
      </p:sp>
      <p:sp>
        <p:nvSpPr>
          <p:cNvPr id="7" name="ตัวแทนหมายเลขภาพนิ่ง 6"/>
          <p:cNvSpPr>
            <a:spLocks noGrp="1"/>
          </p:cNvSpPr>
          <p:nvPr>
            <p:ph type="sldNum" sz="quarter" idx="5"/>
          </p:nvPr>
        </p:nvSpPr>
        <p:spPr>
          <a:xfrm>
            <a:off x="3901698" y="9517546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 anchor="b"/>
          <a:lstStyle>
            <a:lvl1pPr algn="r">
              <a:defRPr sz="1300"/>
            </a:lvl1pPr>
          </a:lstStyle>
          <a:p>
            <a:fld id="{0C55873B-10CE-46FA-912F-EE3302E8D923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7792407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ภาพนิ่ง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 b="1" dirty="0"/>
          </a:p>
        </p:txBody>
      </p:sp>
      <p:sp>
        <p:nvSpPr>
          <p:cNvPr id="4" name="ตัวแทนหมายเลขภาพนิ่ง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55873B-10CE-46FA-912F-EE3302E8D923}" type="slidenum">
              <a:rPr lang="th-TH" smtClean="0"/>
              <a:t>72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8757304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ภาพนิ่ง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h-TH"/>
              <a:t>คลิกเพื่อแก้ไขลักษณะชื่อเรื่องรองต้นแบบ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7AB8D3-B15D-4CF1-A370-845D884E1326}" type="datetimeFigureOut">
              <a:rPr lang="th-TH" smtClean="0"/>
              <a:t>01/07/64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941A18-29BF-4A0A-A2AF-FFEE5FCE5E89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7AB8D3-B15D-4CF1-A370-845D884E1326}" type="datetimeFigureOut">
              <a:rPr lang="th-TH" smtClean="0"/>
              <a:t>01/07/64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941A18-29BF-4A0A-A2AF-FFEE5FCE5E89}" type="slidenum">
              <a:rPr lang="th-TH" smtClean="0"/>
              <a:t>‹#›</a:t>
            </a:fld>
            <a:endParaRPr lang="th-TH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7AB8D3-B15D-4CF1-A370-845D884E1326}" type="datetimeFigureOut">
              <a:rPr lang="th-TH" smtClean="0"/>
              <a:t>01/07/64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941A18-29BF-4A0A-A2AF-FFEE5FCE5E89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7AB8D3-B15D-4CF1-A370-845D884E1326}" type="datetimeFigureOut">
              <a:rPr lang="th-TH" smtClean="0"/>
              <a:t>01/07/64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941A18-29BF-4A0A-A2AF-FFEE5FCE5E89}" type="slidenum">
              <a:rPr lang="th-TH" smtClean="0"/>
              <a:t>‹#›</a:t>
            </a:fld>
            <a:endParaRPr lang="th-TH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7AB8D3-B15D-4CF1-A370-845D884E1326}" type="datetimeFigureOut">
              <a:rPr lang="th-TH" smtClean="0"/>
              <a:t>01/07/64</a:t>
            </a:fld>
            <a:endParaRPr lang="th-TH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941A18-29BF-4A0A-A2AF-FFEE5FCE5E89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7AB8D3-B15D-4CF1-A370-845D884E1326}" type="datetimeFigureOut">
              <a:rPr lang="th-TH" smtClean="0"/>
              <a:t>01/07/64</a:t>
            </a:fld>
            <a:endParaRPr lang="th-TH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941A18-29BF-4A0A-A2AF-FFEE5FCE5E89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7AB8D3-B15D-4CF1-A370-845D884E1326}" type="datetimeFigureOut">
              <a:rPr lang="th-TH" smtClean="0"/>
              <a:t>01/07/64</a:t>
            </a:fld>
            <a:endParaRPr lang="th-TH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941A18-29BF-4A0A-A2AF-FFEE5FCE5E89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7AB8D3-B15D-4CF1-A370-845D884E1326}" type="datetimeFigureOut">
              <a:rPr lang="th-TH" smtClean="0"/>
              <a:t>01/07/64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941A18-29BF-4A0A-A2AF-FFEE5FCE5E89}" type="slidenum">
              <a:rPr lang="th-TH" smtClean="0"/>
              <a:t>‹#›</a:t>
            </a:fld>
            <a:endParaRPr lang="th-TH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7AB8D3-B15D-4CF1-A370-845D884E1326}" type="datetimeFigureOut">
              <a:rPr lang="th-TH" smtClean="0"/>
              <a:t>01/07/64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941A18-29BF-4A0A-A2AF-FFEE5FCE5E89}" type="slidenum">
              <a:rPr lang="th-TH" smtClean="0"/>
              <a:t>‹#›</a:t>
            </a:fld>
            <a:endParaRPr lang="th-TH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h-TH"/>
              <a:t>คลิกไอคอนเพื่อเพิ่มรูปภาพ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7AB8D3-B15D-4CF1-A370-845D884E1326}" type="datetimeFigureOut">
              <a:rPr lang="th-TH" smtClean="0"/>
              <a:t>01/07/64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941A18-29BF-4A0A-A2AF-FFEE5FCE5E89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7AB8D3-B15D-4CF1-A370-845D884E1326}" type="datetimeFigureOut">
              <a:rPr lang="th-TH" smtClean="0"/>
              <a:t>01/07/64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941A18-29BF-4A0A-A2AF-FFEE5FCE5E89}" type="slidenum">
              <a:rPr lang="th-TH" smtClean="0"/>
              <a:t>‹#›</a:t>
            </a:fld>
            <a:endParaRPr lang="th-TH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h-TH"/>
              <a:t>คลิกเพื่อแก้ไขลักษณะชื่อเรื่องต้นแบบ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3D7AB8D3-B15D-4CF1-A370-845D884E1326}" type="datetimeFigureOut">
              <a:rPr lang="th-TH" smtClean="0"/>
              <a:t>01/07/64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24941A18-29BF-4A0A-A2AF-FFEE5FCE5E89}" type="slidenum">
              <a:rPr lang="th-TH" smtClean="0"/>
              <a:t>‹#›</a:t>
            </a:fld>
            <a:endParaRPr lang="th-T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4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7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0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3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9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1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4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6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9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5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8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1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4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7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2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5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png"/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8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image" Target="../media/image89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1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jpeg"/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4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png"/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7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jpeg"/><Relationship Id="rId2" Type="http://schemas.openxmlformats.org/officeDocument/2006/relationships/image" Target="../media/image98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0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png"/><Relationship Id="rId2" Type="http://schemas.openxmlformats.org/officeDocument/2006/relationships/image" Target="../media/image10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3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jpeg"/><Relationship Id="rId2" Type="http://schemas.openxmlformats.org/officeDocument/2006/relationships/image" Target="../media/image10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6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jpeg"/><Relationship Id="rId2" Type="http://schemas.openxmlformats.org/officeDocument/2006/relationships/image" Target="../media/image107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9.jpe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png"/><Relationship Id="rId2" Type="http://schemas.openxmlformats.org/officeDocument/2006/relationships/image" Target="../media/image110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2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png"/><Relationship Id="rId2" Type="http://schemas.openxmlformats.org/officeDocument/2006/relationships/image" Target="../media/image11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5.jpe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png"/><Relationship Id="rId2" Type="http://schemas.openxmlformats.org/officeDocument/2006/relationships/image" Target="../media/image11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8.jpe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png"/><Relationship Id="rId2" Type="http://schemas.openxmlformats.org/officeDocument/2006/relationships/image" Target="../media/image119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1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png"/><Relationship Id="rId2" Type="http://schemas.openxmlformats.org/officeDocument/2006/relationships/image" Target="../media/image12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4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6.png"/><Relationship Id="rId2" Type="http://schemas.openxmlformats.org/officeDocument/2006/relationships/image" Target="../media/image12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7.jpe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9.png"/><Relationship Id="rId2" Type="http://schemas.openxmlformats.org/officeDocument/2006/relationships/image" Target="../media/image128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0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2.png"/><Relationship Id="rId2" Type="http://schemas.openxmlformats.org/officeDocument/2006/relationships/image" Target="../media/image13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3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5.jpeg"/><Relationship Id="rId2" Type="http://schemas.openxmlformats.org/officeDocument/2006/relationships/image" Target="../media/image134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6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8.png"/><Relationship Id="rId2" Type="http://schemas.openxmlformats.org/officeDocument/2006/relationships/image" Target="../media/image13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9.jpe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1.jpeg"/><Relationship Id="rId2" Type="http://schemas.openxmlformats.org/officeDocument/2006/relationships/image" Target="../media/image140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2.jpe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4.png"/><Relationship Id="rId2" Type="http://schemas.openxmlformats.org/officeDocument/2006/relationships/image" Target="../media/image14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8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6.png"/><Relationship Id="rId2" Type="http://schemas.openxmlformats.org/officeDocument/2006/relationships/image" Target="../media/image145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7.jpe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9.png"/><Relationship Id="rId2" Type="http://schemas.openxmlformats.org/officeDocument/2006/relationships/image" Target="../media/image148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0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2.png"/><Relationship Id="rId2" Type="http://schemas.openxmlformats.org/officeDocument/2006/relationships/image" Target="../media/image15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3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5.jpeg"/><Relationship Id="rId2" Type="http://schemas.openxmlformats.org/officeDocument/2006/relationships/image" Target="../media/image154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6.jpe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7.jpeg"/><Relationship Id="rId2" Type="http://schemas.openxmlformats.org/officeDocument/2006/relationships/image" Target="../media/image145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8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1.jpeg"/><Relationship Id="rId2" Type="http://schemas.openxmlformats.org/officeDocument/2006/relationships/image" Target="../media/image159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0.jpe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2.jpeg"/><Relationship Id="rId2" Type="http://schemas.openxmlformats.org/officeDocument/2006/relationships/image" Target="../media/image16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3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5.jpeg"/><Relationship Id="rId2" Type="http://schemas.openxmlformats.org/officeDocument/2006/relationships/image" Target="../media/image16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6.jpe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8.jpeg"/><Relationship Id="rId2" Type="http://schemas.openxmlformats.org/officeDocument/2006/relationships/image" Target="../media/image16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9.jpe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0.png"/><Relationship Id="rId2" Type="http://schemas.openxmlformats.org/officeDocument/2006/relationships/image" Target="../media/image10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5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2.png"/><Relationship Id="rId2" Type="http://schemas.openxmlformats.org/officeDocument/2006/relationships/image" Target="../media/image17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3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4.jpeg"/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5.jpe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7.jpeg"/><Relationship Id="rId2" Type="http://schemas.openxmlformats.org/officeDocument/2006/relationships/image" Target="../media/image17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8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0.png"/><Relationship Id="rId2" Type="http://schemas.openxmlformats.org/officeDocument/2006/relationships/image" Target="../media/image179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1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3.jpeg"/><Relationship Id="rId2" Type="http://schemas.openxmlformats.org/officeDocument/2006/relationships/image" Target="../media/image18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4.jpe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6.jpeg"/><Relationship Id="rId2" Type="http://schemas.openxmlformats.org/officeDocument/2006/relationships/image" Target="../media/image185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7.pn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9.jpeg"/><Relationship Id="rId2" Type="http://schemas.openxmlformats.org/officeDocument/2006/relationships/image" Target="../media/image188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0.jpe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2.jpeg"/><Relationship Id="rId2" Type="http://schemas.openxmlformats.org/officeDocument/2006/relationships/image" Target="../media/image191.jpeg"/><Relationship Id="rId1" Type="http://schemas.openxmlformats.org/officeDocument/2006/relationships/slideLayout" Target="../slideLayouts/slideLayout1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755576" y="836712"/>
            <a:ext cx="7848872" cy="341632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th-TH" sz="3600" b="1" dirty="0">
                <a:latin typeface="TH SarabunPSK" pitchFamily="34" charset="-34"/>
                <a:cs typeface="TH SarabunPSK" pitchFamily="34" charset="-34"/>
              </a:rPr>
              <a:t>เครื่องมือประเมินมาตรฐานและแบบเก็บรวบรวมข้อมูล</a:t>
            </a:r>
            <a:endParaRPr lang="en-US" sz="3600" dirty="0">
              <a:latin typeface="TH SarabunPSK" pitchFamily="34" charset="-34"/>
              <a:cs typeface="TH SarabunPSK" pitchFamily="34" charset="-34"/>
            </a:endParaRPr>
          </a:p>
          <a:p>
            <a:pPr algn="ctr"/>
            <a:r>
              <a:rPr lang="th-TH" sz="3600" b="1" dirty="0">
                <a:latin typeface="TH SarabunPSK" pitchFamily="34" charset="-34"/>
                <a:cs typeface="TH SarabunPSK" pitchFamily="34" charset="-34"/>
              </a:rPr>
              <a:t>มาตรฐานสถานพัฒนาเด็กปฐมวัยแห่งชาติ ปีการศึกษา ๒๕๖๓</a:t>
            </a:r>
            <a:endParaRPr lang="en-US" sz="3600" dirty="0">
              <a:latin typeface="TH SarabunPSK" pitchFamily="34" charset="-34"/>
              <a:cs typeface="TH SarabunPSK" pitchFamily="34" charset="-34"/>
            </a:endParaRPr>
          </a:p>
          <a:p>
            <a:pPr algn="ctr"/>
            <a:r>
              <a:rPr lang="th-TH" sz="3600" b="1" dirty="0">
                <a:latin typeface="TH SarabunPSK" pitchFamily="34" charset="-34"/>
                <a:cs typeface="TH SarabunPSK" pitchFamily="34" charset="-34"/>
              </a:rPr>
              <a:t>โรงเรียนอนุบาลเทศบาลเมืองสนั่นรักษ์ ๑ </a:t>
            </a:r>
          </a:p>
          <a:p>
            <a:pPr algn="ctr"/>
            <a:r>
              <a:rPr lang="th-TH" sz="3600" b="1" dirty="0"/>
              <a:t> </a:t>
            </a:r>
            <a:r>
              <a:rPr lang="th-TH" sz="3600" b="1" dirty="0">
                <a:latin typeface="TH SarabunPSK" pitchFamily="34" charset="-34"/>
                <a:cs typeface="TH SarabunPSK" pitchFamily="34" charset="-34"/>
              </a:rPr>
              <a:t>อำเภอธัญบุรี    จังหวัดปทุมธานี</a:t>
            </a:r>
            <a:endParaRPr lang="en-US" sz="3600" dirty="0">
              <a:latin typeface="TH SarabunPSK" pitchFamily="34" charset="-34"/>
              <a:cs typeface="TH SarabunPSK" pitchFamily="34" charset="-34"/>
            </a:endParaRPr>
          </a:p>
          <a:p>
            <a:pPr algn="ctr"/>
            <a:r>
              <a:rPr lang="th-TH" sz="3600" b="1" dirty="0">
                <a:latin typeface="TH SarabunPSK" pitchFamily="34" charset="-34"/>
                <a:cs typeface="TH SarabunPSK" pitchFamily="34" charset="-34"/>
              </a:rPr>
              <a:t>สังกัดกองการศึกษา  เทศบาลเมืองสนั่นรักษ์</a:t>
            </a:r>
            <a:endParaRPr lang="en-US" sz="3600" dirty="0">
              <a:latin typeface="TH SarabunPSK" pitchFamily="34" charset="-34"/>
              <a:cs typeface="TH SarabunPSK" pitchFamily="34" charset="-34"/>
            </a:endParaRPr>
          </a:p>
          <a:p>
            <a:pPr algn="ctr"/>
            <a:endParaRPr lang="en-US" sz="3600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85486" y="4718199"/>
            <a:ext cx="7848872" cy="646331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th-TH" sz="3600" b="1" dirty="0">
                <a:latin typeface="TH SarabunPSK" pitchFamily="34" charset="-34"/>
                <a:cs typeface="TH SarabunPSK" pitchFamily="34" charset="-34"/>
              </a:rPr>
              <a:t>มาตรฐานที่ ๓ ข คุณภาพของเด็กปฐมวัย</a:t>
            </a:r>
            <a:endParaRPr lang="th-TH" sz="3600" dirty="0">
              <a:latin typeface="TH SarabunPSK" pitchFamily="34" charset="-34"/>
              <a:cs typeface="TH SarabunPSK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5664776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971600" y="620688"/>
            <a:ext cx="7272808" cy="5693866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th-TH" b="1" dirty="0">
                <a:latin typeface="TH SarabunPSK" pitchFamily="34" charset="-34"/>
                <a:cs typeface="TH SarabunPSK" pitchFamily="34" charset="-34"/>
              </a:rPr>
              <a:t>มาตรฐานสถานพัฒนาเด็กปฐมวัยแห่งชาติ ปีการศึกษา ๒๕๖๓</a:t>
            </a:r>
            <a:endParaRPr lang="en-US" dirty="0">
              <a:latin typeface="TH SarabunPSK" pitchFamily="34" charset="-34"/>
              <a:cs typeface="TH SarabunPSK" pitchFamily="34" charset="-34"/>
            </a:endParaRPr>
          </a:p>
          <a:p>
            <a:r>
              <a:rPr lang="th-TH" b="1" dirty="0">
                <a:latin typeface="TH SarabunPSK" pitchFamily="34" charset="-34"/>
                <a:cs typeface="TH SarabunPSK" pitchFamily="34" charset="-34"/>
              </a:rPr>
              <a:t>โรงเรียนอนุบาลเทศบาลเมืองสนั่นรักษ์ ๑  สังกัดเทศบาลเมืองสนั่นรักษ์     จังหวัดปทุมธานี</a:t>
            </a:r>
            <a:endParaRPr lang="th-TH" dirty="0">
              <a:latin typeface="TH SarabunPSK" pitchFamily="34" charset="-34"/>
              <a:cs typeface="TH SarabunPSK" pitchFamily="34" charset="-34"/>
            </a:endParaRPr>
          </a:p>
          <a:p>
            <a:r>
              <a:rPr lang="th-TH" b="1" dirty="0">
                <a:latin typeface="TH SarabunPSK" pitchFamily="34" charset="-34"/>
                <a:cs typeface="TH SarabunPSK" pitchFamily="34" charset="-34"/>
              </a:rPr>
              <a:t>	มาตรฐานที่ ๓ ข คุณภาพของเด็กปฐมวัย</a:t>
            </a:r>
          </a:p>
          <a:p>
            <a:r>
              <a:rPr lang="th-TH" b="1" dirty="0">
                <a:latin typeface="TH SarabunPSK" pitchFamily="34" charset="-34"/>
                <a:cs typeface="TH SarabunPSK" pitchFamily="34" charset="-34"/>
              </a:rPr>
              <a:t>       	มี ๗ ตัวบ่งชี้</a:t>
            </a:r>
          </a:p>
          <a:p>
            <a:r>
              <a:rPr lang="th-TH" b="1" dirty="0">
                <a:latin typeface="TH SarabunPSK" pitchFamily="34" charset="-34"/>
                <a:cs typeface="TH SarabunPSK" pitchFamily="34" charset="-34"/>
              </a:rPr>
              <a:t>ตัวบ่งชี้ที่ ๓</a:t>
            </a:r>
            <a:r>
              <a:rPr lang="en-US" b="1" dirty="0">
                <a:latin typeface="TH SarabunPSK" pitchFamily="34" charset="-34"/>
                <a:cs typeface="TH SarabunPSK" pitchFamily="34" charset="-34"/>
              </a:rPr>
              <a:t>.</a:t>
            </a:r>
            <a:r>
              <a:rPr lang="th-TH" b="1" dirty="0">
                <a:latin typeface="TH SarabunPSK" pitchFamily="34" charset="-34"/>
                <a:cs typeface="TH SarabunPSK" pitchFamily="34" charset="-34"/>
              </a:rPr>
              <a:t>๑ ข เด็กมีการเจริญเติบโตสมวัยและมีสุขนิสัยที่เหมาะสม </a:t>
            </a:r>
            <a:endParaRPr lang="en-US" dirty="0">
              <a:latin typeface="TH SarabunPSK" pitchFamily="34" charset="-34"/>
              <a:cs typeface="TH SarabunPSK" pitchFamily="34" charset="-34"/>
            </a:endParaRPr>
          </a:p>
          <a:p>
            <a:r>
              <a:rPr lang="th-TH" b="1" dirty="0">
                <a:latin typeface="TH SarabunPSK" pitchFamily="34" charset="-34"/>
                <a:cs typeface="TH SarabunPSK" pitchFamily="34" charset="-34"/>
              </a:rPr>
              <a:t>ตัวบ่งชี้ที่ ๓</a:t>
            </a:r>
            <a:r>
              <a:rPr lang="en-US" b="1" dirty="0">
                <a:latin typeface="TH SarabunPSK" pitchFamily="34" charset="-34"/>
                <a:cs typeface="TH SarabunPSK" pitchFamily="34" charset="-34"/>
              </a:rPr>
              <a:t>.</a:t>
            </a:r>
            <a:r>
              <a:rPr lang="th-TH" b="1" dirty="0">
                <a:latin typeface="TH SarabunPSK" pitchFamily="34" charset="-34"/>
                <a:cs typeface="TH SarabunPSK" pitchFamily="34" charset="-34"/>
              </a:rPr>
              <a:t>๒ ข เด็กมีพัฒนาการด้านการเคลื่อนไหว</a:t>
            </a:r>
            <a:endParaRPr lang="en-US" dirty="0">
              <a:latin typeface="TH SarabunPSK" pitchFamily="34" charset="-34"/>
              <a:cs typeface="TH SarabunPSK" pitchFamily="34" charset="-34"/>
            </a:endParaRPr>
          </a:p>
          <a:p>
            <a:r>
              <a:rPr lang="th-TH" b="1" dirty="0">
                <a:latin typeface="TH SarabunPSK" pitchFamily="34" charset="-34"/>
                <a:cs typeface="TH SarabunPSK" pitchFamily="34" charset="-34"/>
              </a:rPr>
              <a:t>ตัวบ่งชี้ที่ ๓</a:t>
            </a:r>
            <a:r>
              <a:rPr lang="en-US" b="1" dirty="0">
                <a:latin typeface="TH SarabunPSK" pitchFamily="34" charset="-34"/>
                <a:cs typeface="TH SarabunPSK" pitchFamily="34" charset="-34"/>
              </a:rPr>
              <a:t>.</a:t>
            </a:r>
            <a:r>
              <a:rPr lang="th-TH" b="1" dirty="0">
                <a:latin typeface="TH SarabunPSK" pitchFamily="34" charset="-34"/>
                <a:cs typeface="TH SarabunPSK" pitchFamily="34" charset="-34"/>
              </a:rPr>
              <a:t>๓ ข เด็กมีพัฒนาการด้านการเคลื่อนไหว</a:t>
            </a:r>
            <a:endParaRPr lang="en-US" dirty="0">
              <a:latin typeface="TH SarabunPSK" pitchFamily="34" charset="-34"/>
              <a:cs typeface="TH SarabunPSK" pitchFamily="34" charset="-34"/>
            </a:endParaRPr>
          </a:p>
          <a:p>
            <a:r>
              <a:rPr lang="th-TH" b="1" dirty="0">
                <a:latin typeface="TH SarabunPSK" pitchFamily="34" charset="-34"/>
                <a:cs typeface="TH SarabunPSK" pitchFamily="34" charset="-34"/>
              </a:rPr>
              <a:t>ตัวบ่งชี้ที่ ๓</a:t>
            </a:r>
            <a:r>
              <a:rPr lang="en-US" b="1" dirty="0">
                <a:latin typeface="TH SarabunPSK" pitchFamily="34" charset="-34"/>
                <a:cs typeface="TH SarabunPSK" pitchFamily="34" charset="-34"/>
              </a:rPr>
              <a:t>.</a:t>
            </a:r>
            <a:r>
              <a:rPr lang="th-TH" b="1" dirty="0">
                <a:latin typeface="TH SarabunPSK" pitchFamily="34" charset="-34"/>
                <a:cs typeface="TH SarabunPSK" pitchFamily="34" charset="-34"/>
              </a:rPr>
              <a:t>๔ ข เด็กมีพัฒนาการด้านอารมณ์ จิตใจ</a:t>
            </a:r>
            <a:endParaRPr lang="en-US" dirty="0">
              <a:latin typeface="TH SarabunPSK" pitchFamily="34" charset="-34"/>
              <a:cs typeface="TH SarabunPSK" pitchFamily="34" charset="-34"/>
            </a:endParaRPr>
          </a:p>
          <a:p>
            <a:r>
              <a:rPr lang="th-TH" b="1" dirty="0">
                <a:latin typeface="TH SarabunPSK" pitchFamily="34" charset="-34"/>
                <a:cs typeface="TH SarabunPSK" pitchFamily="34" charset="-34"/>
              </a:rPr>
              <a:t>ตัวบ่งชี้ที่ ๓</a:t>
            </a:r>
            <a:r>
              <a:rPr lang="en-US" b="1" dirty="0">
                <a:latin typeface="TH SarabunPSK" pitchFamily="34" charset="-34"/>
                <a:cs typeface="TH SarabunPSK" pitchFamily="34" charset="-34"/>
              </a:rPr>
              <a:t>.</a:t>
            </a:r>
            <a:r>
              <a:rPr lang="th-TH" b="1" dirty="0">
                <a:latin typeface="TH SarabunPSK" pitchFamily="34" charset="-34"/>
                <a:cs typeface="TH SarabunPSK" pitchFamily="34" charset="-34"/>
              </a:rPr>
              <a:t>๕ ข เด็กมีพัฒนาการด้านสติปัญญา เรียนรู้และสร้างสรรค์</a:t>
            </a:r>
          </a:p>
          <a:p>
            <a:r>
              <a:rPr lang="th-TH" b="1" dirty="0">
                <a:latin typeface="TH SarabunPSK" pitchFamily="34" charset="-34"/>
                <a:cs typeface="TH SarabunPSK" pitchFamily="34" charset="-34"/>
              </a:rPr>
              <a:t>ตัวบ่งชี้ที่ ๓</a:t>
            </a:r>
            <a:r>
              <a:rPr lang="en-US" b="1" dirty="0">
                <a:latin typeface="TH SarabunPSK" pitchFamily="34" charset="-34"/>
                <a:cs typeface="TH SarabunPSK" pitchFamily="34" charset="-34"/>
              </a:rPr>
              <a:t>.</a:t>
            </a:r>
            <a:r>
              <a:rPr lang="th-TH" b="1" dirty="0">
                <a:latin typeface="TH SarabunPSK" pitchFamily="34" charset="-34"/>
                <a:cs typeface="TH SarabunPSK" pitchFamily="34" charset="-34"/>
              </a:rPr>
              <a:t>๖ ข เด็กมีพัฒนาการด้านภาษาและการสื่อสาร</a:t>
            </a:r>
            <a:endParaRPr lang="en-US" dirty="0">
              <a:latin typeface="TH SarabunPSK" pitchFamily="34" charset="-34"/>
              <a:cs typeface="TH SarabunPSK" pitchFamily="34" charset="-34"/>
            </a:endParaRPr>
          </a:p>
          <a:p>
            <a:r>
              <a:rPr lang="th-TH" b="1" dirty="0">
                <a:latin typeface="TH SarabunPSK" pitchFamily="34" charset="-34"/>
                <a:cs typeface="TH SarabunPSK" pitchFamily="34" charset="-34"/>
              </a:rPr>
              <a:t>ตัวบ่งชี้ที่ ๓</a:t>
            </a:r>
            <a:r>
              <a:rPr lang="en-US" b="1" dirty="0">
                <a:latin typeface="TH SarabunPSK" pitchFamily="34" charset="-34"/>
                <a:cs typeface="TH SarabunPSK" pitchFamily="34" charset="-34"/>
              </a:rPr>
              <a:t>.</a:t>
            </a:r>
            <a:r>
              <a:rPr lang="th-TH" b="1" dirty="0">
                <a:latin typeface="TH SarabunPSK" pitchFamily="34" charset="-34"/>
                <a:cs typeface="TH SarabunPSK" pitchFamily="34" charset="-34"/>
              </a:rPr>
              <a:t>๗ ข เด็กมีพัฒนาการด้านสังคม คุณธรรม มีวินัยและความเป็นพลเมืองดี</a:t>
            </a:r>
            <a:endParaRPr lang="en-US" dirty="0">
              <a:latin typeface="TH SarabunPSK" pitchFamily="34" charset="-34"/>
              <a:cs typeface="TH SarabunPSK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2200180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2095915" y="6021288"/>
            <a:ext cx="4680520" cy="52322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th-TH" dirty="0"/>
              <a:t>โครงการอาหารกลางวัน</a:t>
            </a:r>
          </a:p>
        </p:txBody>
      </p:sp>
      <p:pic>
        <p:nvPicPr>
          <p:cNvPr id="5123" name="Picture 3" descr="D:\งานปี 63\งานประเมินมาตรฐาน\207163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54" t="3288" r="7493"/>
          <a:stretch/>
        </p:blipFill>
        <p:spPr bwMode="auto">
          <a:xfrm>
            <a:off x="5004048" y="2550899"/>
            <a:ext cx="3096344" cy="32400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135"/>
          <a:stretch/>
        </p:blipFill>
        <p:spPr bwMode="auto">
          <a:xfrm>
            <a:off x="921920" y="2564904"/>
            <a:ext cx="3024000" cy="325733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683568" y="548680"/>
            <a:ext cx="7848872" cy="138499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th-TH" b="1" dirty="0">
                <a:latin typeface="TH SarabunPSK" pitchFamily="34" charset="-34"/>
                <a:cs typeface="TH SarabunPSK" pitchFamily="34" charset="-34"/>
              </a:rPr>
              <a:t>ตัวบ่งชี้ที่ ๓</a:t>
            </a:r>
            <a:r>
              <a:rPr lang="en-US" b="1" dirty="0">
                <a:latin typeface="TH SarabunPSK" pitchFamily="34" charset="-34"/>
                <a:cs typeface="TH SarabunPSK" pitchFamily="34" charset="-34"/>
              </a:rPr>
              <a:t>.</a:t>
            </a:r>
            <a:r>
              <a:rPr lang="th-TH" b="1" dirty="0">
                <a:latin typeface="TH SarabunPSK" pitchFamily="34" charset="-34"/>
                <a:cs typeface="TH SarabunPSK" pitchFamily="34" charset="-34"/>
              </a:rPr>
              <a:t>๑ ข เด็กมีการเจริญเติบโตสมวัยและมีสุขนิสัยที่เหมาะสม </a:t>
            </a:r>
            <a:endParaRPr lang="en-US" dirty="0">
              <a:latin typeface="TH SarabunPSK" pitchFamily="34" charset="-34"/>
              <a:cs typeface="TH SarabunPSK" pitchFamily="34" charset="-34"/>
            </a:endParaRPr>
          </a:p>
          <a:p>
            <a:r>
              <a:rPr lang="th-TH" b="1" dirty="0">
                <a:latin typeface="TH SarabunPSK" pitchFamily="34" charset="-34"/>
                <a:cs typeface="TH SarabunPSK" pitchFamily="34" charset="-34"/>
              </a:rPr>
              <a:t>รายการพิจารณา</a:t>
            </a:r>
            <a:r>
              <a:rPr lang="th-TH" dirty="0">
                <a:latin typeface="TH SarabunPSK" pitchFamily="34" charset="-34"/>
                <a:cs typeface="TH SarabunPSK" pitchFamily="34" charset="-34"/>
              </a:rPr>
              <a:t> ๓</a:t>
            </a:r>
            <a:r>
              <a:rPr lang="en-US" dirty="0">
                <a:latin typeface="TH SarabunPSK" pitchFamily="34" charset="-34"/>
                <a:cs typeface="TH SarabunPSK" pitchFamily="34" charset="-34"/>
              </a:rPr>
              <a:t>.</a:t>
            </a:r>
            <a:r>
              <a:rPr lang="th-TH" dirty="0">
                <a:latin typeface="TH SarabunPSK" pitchFamily="34" charset="-34"/>
                <a:cs typeface="TH SarabunPSK" pitchFamily="34" charset="-34"/>
              </a:rPr>
              <a:t>๑</a:t>
            </a:r>
            <a:r>
              <a:rPr lang="en-US" dirty="0">
                <a:latin typeface="TH SarabunPSK" pitchFamily="34" charset="-34"/>
                <a:cs typeface="TH SarabunPSK" pitchFamily="34" charset="-34"/>
              </a:rPr>
              <a:t>.</a:t>
            </a:r>
            <a:r>
              <a:rPr lang="th-TH" dirty="0">
                <a:latin typeface="TH SarabunPSK" pitchFamily="34" charset="-34"/>
                <a:cs typeface="TH SarabunPSK" pitchFamily="34" charset="-34"/>
              </a:rPr>
              <a:t>๑ ข เด็กมีน้ำหนักตัวเหมาะสมกับวัย และสูงดีสมส่วน ซึ่งมีบันทึกเป็นรายบุคคล</a:t>
            </a:r>
            <a:endParaRPr lang="en-US" dirty="0">
              <a:latin typeface="TH SarabunPSK" pitchFamily="34" charset="-34"/>
              <a:cs typeface="TH SarabunPSK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8226413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619672" y="5733256"/>
            <a:ext cx="5492365" cy="52322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th-TH" dirty="0"/>
              <a:t>โครงการอาหารเสริมนม/นักเรียนได้ดื่มนมโรงเรียนทุกวัน</a:t>
            </a:r>
          </a:p>
        </p:txBody>
      </p:sp>
      <p:pic>
        <p:nvPicPr>
          <p:cNvPr id="6148" name="Picture 4" descr="D:\งานปี 63\งานประเมิน 63\รูปกิจกรรม\3259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922" y="2276872"/>
            <a:ext cx="2520280" cy="32400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17" name="Picture 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15924" y="2276872"/>
            <a:ext cx="2448272" cy="32400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192" y="2245450"/>
            <a:ext cx="2232248" cy="32400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683568" y="548680"/>
            <a:ext cx="7848872" cy="138499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th-TH" b="1" dirty="0">
                <a:latin typeface="TH SarabunPSK" pitchFamily="34" charset="-34"/>
                <a:cs typeface="TH SarabunPSK" pitchFamily="34" charset="-34"/>
              </a:rPr>
              <a:t>ตัวบ่งชี้ที่ ๓</a:t>
            </a:r>
            <a:r>
              <a:rPr lang="en-US" b="1" dirty="0">
                <a:latin typeface="TH SarabunPSK" pitchFamily="34" charset="-34"/>
                <a:cs typeface="TH SarabunPSK" pitchFamily="34" charset="-34"/>
              </a:rPr>
              <a:t>.</a:t>
            </a:r>
            <a:r>
              <a:rPr lang="th-TH" b="1" dirty="0">
                <a:latin typeface="TH SarabunPSK" pitchFamily="34" charset="-34"/>
                <a:cs typeface="TH SarabunPSK" pitchFamily="34" charset="-34"/>
              </a:rPr>
              <a:t>๑ ข เด็กมีการเจริญเติบโตสมวัยและมีสุขนิสัยที่เหมาะสม </a:t>
            </a:r>
            <a:endParaRPr lang="en-US" dirty="0">
              <a:latin typeface="TH SarabunPSK" pitchFamily="34" charset="-34"/>
              <a:cs typeface="TH SarabunPSK" pitchFamily="34" charset="-34"/>
            </a:endParaRPr>
          </a:p>
          <a:p>
            <a:r>
              <a:rPr lang="th-TH" b="1" dirty="0">
                <a:latin typeface="TH SarabunPSK" pitchFamily="34" charset="-34"/>
                <a:cs typeface="TH SarabunPSK" pitchFamily="34" charset="-34"/>
              </a:rPr>
              <a:t>รายการพิจารณา</a:t>
            </a:r>
            <a:r>
              <a:rPr lang="th-TH" dirty="0">
                <a:latin typeface="TH SarabunPSK" pitchFamily="34" charset="-34"/>
                <a:cs typeface="TH SarabunPSK" pitchFamily="34" charset="-34"/>
              </a:rPr>
              <a:t> ๓</a:t>
            </a:r>
            <a:r>
              <a:rPr lang="en-US" dirty="0">
                <a:latin typeface="TH SarabunPSK" pitchFamily="34" charset="-34"/>
                <a:cs typeface="TH SarabunPSK" pitchFamily="34" charset="-34"/>
              </a:rPr>
              <a:t>.</a:t>
            </a:r>
            <a:r>
              <a:rPr lang="th-TH" dirty="0">
                <a:latin typeface="TH SarabunPSK" pitchFamily="34" charset="-34"/>
                <a:cs typeface="TH SarabunPSK" pitchFamily="34" charset="-34"/>
              </a:rPr>
              <a:t>๑</a:t>
            </a:r>
            <a:r>
              <a:rPr lang="en-US" dirty="0">
                <a:latin typeface="TH SarabunPSK" pitchFamily="34" charset="-34"/>
                <a:cs typeface="TH SarabunPSK" pitchFamily="34" charset="-34"/>
              </a:rPr>
              <a:t>.</a:t>
            </a:r>
            <a:r>
              <a:rPr lang="th-TH" dirty="0">
                <a:latin typeface="TH SarabunPSK" pitchFamily="34" charset="-34"/>
                <a:cs typeface="TH SarabunPSK" pitchFamily="34" charset="-34"/>
              </a:rPr>
              <a:t>๑ ข เด็กมีน้ำหนักตัวเหมาะสมกับวัย และสูงดีสมส่วน ซึ่งมีบันทึกเป็นรายบุคคล</a:t>
            </a:r>
            <a:endParaRPr lang="en-US" dirty="0">
              <a:latin typeface="TH SarabunPSK" pitchFamily="34" charset="-34"/>
              <a:cs typeface="TH SarabunPSK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2164532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7058"/>
          <a:stretch/>
        </p:blipFill>
        <p:spPr bwMode="auto">
          <a:xfrm>
            <a:off x="458345" y="2276872"/>
            <a:ext cx="2530515" cy="3240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856" y="2276872"/>
            <a:ext cx="2520280" cy="3240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571" r="4066"/>
          <a:stretch/>
        </p:blipFill>
        <p:spPr bwMode="auto">
          <a:xfrm>
            <a:off x="6012160" y="2348880"/>
            <a:ext cx="2592288" cy="3240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2123728" y="5733256"/>
            <a:ext cx="4968552" cy="52322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th-TH" dirty="0"/>
              <a:t>นักเรียนได้ดื่มนมโรงเรียนทุกวัน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3568" y="548680"/>
            <a:ext cx="7848872" cy="138499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th-TH" b="1" dirty="0">
                <a:latin typeface="TH SarabunPSK" pitchFamily="34" charset="-34"/>
                <a:cs typeface="TH SarabunPSK" pitchFamily="34" charset="-34"/>
              </a:rPr>
              <a:t>ตัวบ่งชี้ที่ ๓</a:t>
            </a:r>
            <a:r>
              <a:rPr lang="en-US" b="1" dirty="0">
                <a:latin typeface="TH SarabunPSK" pitchFamily="34" charset="-34"/>
                <a:cs typeface="TH SarabunPSK" pitchFamily="34" charset="-34"/>
              </a:rPr>
              <a:t>.</a:t>
            </a:r>
            <a:r>
              <a:rPr lang="th-TH" b="1" dirty="0">
                <a:latin typeface="TH SarabunPSK" pitchFamily="34" charset="-34"/>
                <a:cs typeface="TH SarabunPSK" pitchFamily="34" charset="-34"/>
              </a:rPr>
              <a:t>๑ ข เด็กมีการเจริญเติบโตสมวัยและมีสุขนิสัยที่เหมาะสม </a:t>
            </a:r>
            <a:endParaRPr lang="en-US" dirty="0">
              <a:latin typeface="TH SarabunPSK" pitchFamily="34" charset="-34"/>
              <a:cs typeface="TH SarabunPSK" pitchFamily="34" charset="-34"/>
            </a:endParaRPr>
          </a:p>
          <a:p>
            <a:r>
              <a:rPr lang="th-TH" b="1" dirty="0">
                <a:latin typeface="TH SarabunPSK" pitchFamily="34" charset="-34"/>
                <a:cs typeface="TH SarabunPSK" pitchFamily="34" charset="-34"/>
              </a:rPr>
              <a:t>รายการพิจารณา</a:t>
            </a:r>
            <a:r>
              <a:rPr lang="th-TH" dirty="0">
                <a:latin typeface="TH SarabunPSK" pitchFamily="34" charset="-34"/>
                <a:cs typeface="TH SarabunPSK" pitchFamily="34" charset="-34"/>
              </a:rPr>
              <a:t> ๓</a:t>
            </a:r>
            <a:r>
              <a:rPr lang="en-US" dirty="0">
                <a:latin typeface="TH SarabunPSK" pitchFamily="34" charset="-34"/>
                <a:cs typeface="TH SarabunPSK" pitchFamily="34" charset="-34"/>
              </a:rPr>
              <a:t>.</a:t>
            </a:r>
            <a:r>
              <a:rPr lang="th-TH" dirty="0">
                <a:latin typeface="TH SarabunPSK" pitchFamily="34" charset="-34"/>
                <a:cs typeface="TH SarabunPSK" pitchFamily="34" charset="-34"/>
              </a:rPr>
              <a:t>๑</a:t>
            </a:r>
            <a:r>
              <a:rPr lang="en-US" dirty="0">
                <a:latin typeface="TH SarabunPSK" pitchFamily="34" charset="-34"/>
                <a:cs typeface="TH SarabunPSK" pitchFamily="34" charset="-34"/>
              </a:rPr>
              <a:t>.</a:t>
            </a:r>
            <a:r>
              <a:rPr lang="th-TH" dirty="0">
                <a:latin typeface="TH SarabunPSK" pitchFamily="34" charset="-34"/>
                <a:cs typeface="TH SarabunPSK" pitchFamily="34" charset="-34"/>
              </a:rPr>
              <a:t>๑ ข เด็กมีน้ำหนักตัวเหมาะสมกับวัย และสูงดีสมส่วน ซึ่งมีบันทึกเป็นรายบุคคล</a:t>
            </a:r>
            <a:endParaRPr lang="en-US" dirty="0">
              <a:latin typeface="TH SarabunPSK" pitchFamily="34" charset="-34"/>
              <a:cs typeface="TH SarabunPSK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7855253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735213" y="5949280"/>
            <a:ext cx="5256584" cy="52322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th-TH" dirty="0"/>
              <a:t>แบบบันทึกการดื่มนม</a:t>
            </a:r>
          </a:p>
        </p:txBody>
      </p:sp>
      <p:pic>
        <p:nvPicPr>
          <p:cNvPr id="3" name="Picture 3" descr="D:\งานปี 63\งานประเมินมาตรฐาน\23451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2939784" y="2960768"/>
            <a:ext cx="3239999" cy="230425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7" name="Picture 1" descr="D:\งานปี 63\งานประเมินมาตรฐาน\20716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2492896"/>
            <a:ext cx="2304256" cy="32400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813"/>
          <a:stretch/>
        </p:blipFill>
        <p:spPr bwMode="auto">
          <a:xfrm>
            <a:off x="590633" y="2492896"/>
            <a:ext cx="2289160" cy="32400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683568" y="548680"/>
            <a:ext cx="7848872" cy="138499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th-TH" b="1" dirty="0">
                <a:latin typeface="TH SarabunPSK" pitchFamily="34" charset="-34"/>
                <a:cs typeface="TH SarabunPSK" pitchFamily="34" charset="-34"/>
              </a:rPr>
              <a:t>ตัวบ่งชี้ที่ ๓</a:t>
            </a:r>
            <a:r>
              <a:rPr lang="en-US" b="1" dirty="0">
                <a:latin typeface="TH SarabunPSK" pitchFamily="34" charset="-34"/>
                <a:cs typeface="TH SarabunPSK" pitchFamily="34" charset="-34"/>
              </a:rPr>
              <a:t>.</a:t>
            </a:r>
            <a:r>
              <a:rPr lang="th-TH" b="1" dirty="0">
                <a:latin typeface="TH SarabunPSK" pitchFamily="34" charset="-34"/>
                <a:cs typeface="TH SarabunPSK" pitchFamily="34" charset="-34"/>
              </a:rPr>
              <a:t>๑ ข เด็กมีการเจริญเติบโตสมวัยและมีสุขนิสัยที่เหมาะสม </a:t>
            </a:r>
            <a:endParaRPr lang="en-US" dirty="0">
              <a:latin typeface="TH SarabunPSK" pitchFamily="34" charset="-34"/>
              <a:cs typeface="TH SarabunPSK" pitchFamily="34" charset="-34"/>
            </a:endParaRPr>
          </a:p>
          <a:p>
            <a:r>
              <a:rPr lang="th-TH" b="1" dirty="0">
                <a:latin typeface="TH SarabunPSK" pitchFamily="34" charset="-34"/>
                <a:cs typeface="TH SarabunPSK" pitchFamily="34" charset="-34"/>
              </a:rPr>
              <a:t>รายการพิจารณา</a:t>
            </a:r>
            <a:r>
              <a:rPr lang="th-TH" dirty="0">
                <a:latin typeface="TH SarabunPSK" pitchFamily="34" charset="-34"/>
                <a:cs typeface="TH SarabunPSK" pitchFamily="34" charset="-34"/>
              </a:rPr>
              <a:t> ๓</a:t>
            </a:r>
            <a:r>
              <a:rPr lang="en-US" dirty="0">
                <a:latin typeface="TH SarabunPSK" pitchFamily="34" charset="-34"/>
                <a:cs typeface="TH SarabunPSK" pitchFamily="34" charset="-34"/>
              </a:rPr>
              <a:t>.</a:t>
            </a:r>
            <a:r>
              <a:rPr lang="th-TH" dirty="0">
                <a:latin typeface="TH SarabunPSK" pitchFamily="34" charset="-34"/>
                <a:cs typeface="TH SarabunPSK" pitchFamily="34" charset="-34"/>
              </a:rPr>
              <a:t>๑</a:t>
            </a:r>
            <a:r>
              <a:rPr lang="en-US" dirty="0">
                <a:latin typeface="TH SarabunPSK" pitchFamily="34" charset="-34"/>
                <a:cs typeface="TH SarabunPSK" pitchFamily="34" charset="-34"/>
              </a:rPr>
              <a:t>.</a:t>
            </a:r>
            <a:r>
              <a:rPr lang="th-TH" dirty="0">
                <a:latin typeface="TH SarabunPSK" pitchFamily="34" charset="-34"/>
                <a:cs typeface="TH SarabunPSK" pitchFamily="34" charset="-34"/>
              </a:rPr>
              <a:t>๑ ข เด็กมีน้ำหนักตัวเหมาะสมกับวัย และสูงดีสมส่วน ซึ่งมีบันทึกเป็นรายบุคคล</a:t>
            </a:r>
            <a:endParaRPr lang="en-US" dirty="0">
              <a:latin typeface="TH SarabunPSK" pitchFamily="34" charset="-34"/>
              <a:cs typeface="TH SarabunPSK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8226413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835696" y="5877272"/>
            <a:ext cx="5256584" cy="52322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th-TH" dirty="0"/>
              <a:t>แบบบันทึกน้ำหนัก ส่วนสูง</a:t>
            </a:r>
          </a:p>
        </p:txBody>
      </p:sp>
      <p:pic>
        <p:nvPicPr>
          <p:cNvPr id="3074" name="Picture 2" descr="D:\งานปี 63\งานประเมินมาตรฐาน\234515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711" r="7065" b="9753"/>
          <a:stretch/>
        </p:blipFill>
        <p:spPr bwMode="auto">
          <a:xfrm>
            <a:off x="3680608" y="2438859"/>
            <a:ext cx="2325597" cy="324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5789" y="2420888"/>
            <a:ext cx="1992343" cy="324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960" y="2420888"/>
            <a:ext cx="2312890" cy="324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7" name="TextBox 6"/>
          <p:cNvSpPr txBox="1"/>
          <p:nvPr/>
        </p:nvSpPr>
        <p:spPr>
          <a:xfrm>
            <a:off x="683568" y="548680"/>
            <a:ext cx="7848872" cy="138499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th-TH" b="1" dirty="0">
                <a:latin typeface="TH SarabunPSK" pitchFamily="34" charset="-34"/>
                <a:cs typeface="TH SarabunPSK" pitchFamily="34" charset="-34"/>
              </a:rPr>
              <a:t>ตัวบ่งชี้ที่ ๓</a:t>
            </a:r>
            <a:r>
              <a:rPr lang="en-US" b="1" dirty="0">
                <a:latin typeface="TH SarabunPSK" pitchFamily="34" charset="-34"/>
                <a:cs typeface="TH SarabunPSK" pitchFamily="34" charset="-34"/>
              </a:rPr>
              <a:t>.</a:t>
            </a:r>
            <a:r>
              <a:rPr lang="th-TH" b="1" dirty="0">
                <a:latin typeface="TH SarabunPSK" pitchFamily="34" charset="-34"/>
                <a:cs typeface="TH SarabunPSK" pitchFamily="34" charset="-34"/>
              </a:rPr>
              <a:t>๑ ข เด็กมีการเจริญเติบโตสมวัยและมีสุขนิสัยที่เหมาะสม </a:t>
            </a:r>
            <a:endParaRPr lang="en-US" dirty="0">
              <a:latin typeface="TH SarabunPSK" pitchFamily="34" charset="-34"/>
              <a:cs typeface="TH SarabunPSK" pitchFamily="34" charset="-34"/>
            </a:endParaRPr>
          </a:p>
          <a:p>
            <a:r>
              <a:rPr lang="th-TH" b="1" dirty="0">
                <a:latin typeface="TH SarabunPSK" pitchFamily="34" charset="-34"/>
                <a:cs typeface="TH SarabunPSK" pitchFamily="34" charset="-34"/>
              </a:rPr>
              <a:t>รายการพิจารณา</a:t>
            </a:r>
            <a:r>
              <a:rPr lang="th-TH" dirty="0">
                <a:latin typeface="TH SarabunPSK" pitchFamily="34" charset="-34"/>
                <a:cs typeface="TH SarabunPSK" pitchFamily="34" charset="-34"/>
              </a:rPr>
              <a:t> ๓</a:t>
            </a:r>
            <a:r>
              <a:rPr lang="en-US" dirty="0">
                <a:latin typeface="TH SarabunPSK" pitchFamily="34" charset="-34"/>
                <a:cs typeface="TH SarabunPSK" pitchFamily="34" charset="-34"/>
              </a:rPr>
              <a:t>.</a:t>
            </a:r>
            <a:r>
              <a:rPr lang="th-TH" dirty="0">
                <a:latin typeface="TH SarabunPSK" pitchFamily="34" charset="-34"/>
                <a:cs typeface="TH SarabunPSK" pitchFamily="34" charset="-34"/>
              </a:rPr>
              <a:t>๑</a:t>
            </a:r>
            <a:r>
              <a:rPr lang="en-US" dirty="0">
                <a:latin typeface="TH SarabunPSK" pitchFamily="34" charset="-34"/>
                <a:cs typeface="TH SarabunPSK" pitchFamily="34" charset="-34"/>
              </a:rPr>
              <a:t>.</a:t>
            </a:r>
            <a:r>
              <a:rPr lang="th-TH" dirty="0">
                <a:latin typeface="TH SarabunPSK" pitchFamily="34" charset="-34"/>
                <a:cs typeface="TH SarabunPSK" pitchFamily="34" charset="-34"/>
              </a:rPr>
              <a:t>๑ ข เด็กมีน้ำหนักตัวเหมาะสมกับวัย และสูงดีสมส่วน ซึ่งมีบันทึกเป็นรายบุคคล</a:t>
            </a:r>
            <a:endParaRPr lang="en-US" dirty="0">
              <a:latin typeface="TH SarabunPSK" pitchFamily="34" charset="-34"/>
              <a:cs typeface="TH SarabunPSK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8226413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691680" y="5877272"/>
            <a:ext cx="5256584" cy="52322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th-TH" dirty="0">
                <a:latin typeface="TH SarabunPSK" pitchFamily="34" charset="-34"/>
                <a:cs typeface="TH SarabunPSK" pitchFamily="34" charset="-34"/>
              </a:rPr>
              <a:t>ภาพประกอบการชั่งน้ำหนักวัดส่วนสูง</a:t>
            </a:r>
          </a:p>
        </p:txBody>
      </p:sp>
      <p:pic>
        <p:nvPicPr>
          <p:cNvPr id="13315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000" r="49583"/>
          <a:stretch/>
        </p:blipFill>
        <p:spPr bwMode="auto">
          <a:xfrm>
            <a:off x="755576" y="1988840"/>
            <a:ext cx="2304256" cy="3593833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Picture 1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9693"/>
          <a:stretch/>
        </p:blipFill>
        <p:spPr bwMode="auto">
          <a:xfrm>
            <a:off x="6016570" y="2047347"/>
            <a:ext cx="2586111" cy="360000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2" y="2017601"/>
            <a:ext cx="2298079" cy="3620743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8" name="TextBox 7"/>
          <p:cNvSpPr txBox="1"/>
          <p:nvPr/>
        </p:nvSpPr>
        <p:spPr>
          <a:xfrm>
            <a:off x="663552" y="404664"/>
            <a:ext cx="7848872" cy="138499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th-TH" b="1" dirty="0">
                <a:latin typeface="TH SarabunPSK" pitchFamily="34" charset="-34"/>
                <a:cs typeface="TH SarabunPSK" pitchFamily="34" charset="-34"/>
              </a:rPr>
              <a:t>ตัวบ่งชี้ที่ ๓</a:t>
            </a:r>
            <a:r>
              <a:rPr lang="en-US" b="1" dirty="0">
                <a:latin typeface="TH SarabunPSK" pitchFamily="34" charset="-34"/>
                <a:cs typeface="TH SarabunPSK" pitchFamily="34" charset="-34"/>
              </a:rPr>
              <a:t>.</a:t>
            </a:r>
            <a:r>
              <a:rPr lang="th-TH" b="1" dirty="0">
                <a:latin typeface="TH SarabunPSK" pitchFamily="34" charset="-34"/>
                <a:cs typeface="TH SarabunPSK" pitchFamily="34" charset="-34"/>
              </a:rPr>
              <a:t>๑ ข เด็กมีการเจริญเติบโตสมวัยและมีสุขนิสัยที่เหมาะสม </a:t>
            </a:r>
            <a:endParaRPr lang="en-US" dirty="0">
              <a:latin typeface="TH SarabunPSK" pitchFamily="34" charset="-34"/>
              <a:cs typeface="TH SarabunPSK" pitchFamily="34" charset="-34"/>
            </a:endParaRPr>
          </a:p>
          <a:p>
            <a:r>
              <a:rPr lang="th-TH" b="1" dirty="0">
                <a:latin typeface="TH SarabunPSK" pitchFamily="34" charset="-34"/>
                <a:cs typeface="TH SarabunPSK" pitchFamily="34" charset="-34"/>
              </a:rPr>
              <a:t>รายการพิจารณา</a:t>
            </a:r>
            <a:r>
              <a:rPr lang="th-TH" dirty="0">
                <a:latin typeface="TH SarabunPSK" pitchFamily="34" charset="-34"/>
                <a:cs typeface="TH SarabunPSK" pitchFamily="34" charset="-34"/>
              </a:rPr>
              <a:t> ๓</a:t>
            </a:r>
            <a:r>
              <a:rPr lang="en-US" dirty="0">
                <a:latin typeface="TH SarabunPSK" pitchFamily="34" charset="-34"/>
                <a:cs typeface="TH SarabunPSK" pitchFamily="34" charset="-34"/>
              </a:rPr>
              <a:t>.</a:t>
            </a:r>
            <a:r>
              <a:rPr lang="th-TH" dirty="0">
                <a:latin typeface="TH SarabunPSK" pitchFamily="34" charset="-34"/>
                <a:cs typeface="TH SarabunPSK" pitchFamily="34" charset="-34"/>
              </a:rPr>
              <a:t>๑</a:t>
            </a:r>
            <a:r>
              <a:rPr lang="en-US" dirty="0">
                <a:latin typeface="TH SarabunPSK" pitchFamily="34" charset="-34"/>
                <a:cs typeface="TH SarabunPSK" pitchFamily="34" charset="-34"/>
              </a:rPr>
              <a:t>.</a:t>
            </a:r>
            <a:r>
              <a:rPr lang="th-TH" dirty="0">
                <a:latin typeface="TH SarabunPSK" pitchFamily="34" charset="-34"/>
                <a:cs typeface="TH SarabunPSK" pitchFamily="34" charset="-34"/>
              </a:rPr>
              <a:t>๑ ข เด็กมีน้ำหนักตัวเหมาะสมกับวัย และสูงดีสมส่วน ซึ่งมีบันทึกเป็นรายบุคคล</a:t>
            </a:r>
            <a:endParaRPr lang="en-US" dirty="0">
              <a:latin typeface="TH SarabunPSK" pitchFamily="34" charset="-34"/>
              <a:cs typeface="TH SarabunPSK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0597239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979712" y="6093296"/>
            <a:ext cx="5256584" cy="52322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th-TH" b="1" dirty="0">
                <a:latin typeface="TH SarabunPSK" pitchFamily="34" charset="-34"/>
                <a:cs typeface="TH SarabunPSK" pitchFamily="34" charset="-34"/>
              </a:rPr>
              <a:t>ภาพประกอบการชั่งน้ำหนักวัดส่วนสูง</a:t>
            </a:r>
          </a:p>
        </p:txBody>
      </p:sp>
      <p:pic>
        <p:nvPicPr>
          <p:cNvPr id="7" name="Picture 4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43"/>
          <a:stretch/>
        </p:blipFill>
        <p:spPr bwMode="auto">
          <a:xfrm>
            <a:off x="4795946" y="2369709"/>
            <a:ext cx="3492388" cy="324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000"/>
          <a:stretch/>
        </p:blipFill>
        <p:spPr bwMode="auto">
          <a:xfrm>
            <a:off x="899592" y="2348880"/>
            <a:ext cx="3348174" cy="324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5" name="TextBox 4"/>
          <p:cNvSpPr txBox="1"/>
          <p:nvPr/>
        </p:nvSpPr>
        <p:spPr>
          <a:xfrm>
            <a:off x="683568" y="548680"/>
            <a:ext cx="7848872" cy="138499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th-TH" b="1" dirty="0">
                <a:latin typeface="TH SarabunPSK" pitchFamily="34" charset="-34"/>
                <a:cs typeface="TH SarabunPSK" pitchFamily="34" charset="-34"/>
              </a:rPr>
              <a:t>ตัวบ่งชี้ที่ ๓</a:t>
            </a:r>
            <a:r>
              <a:rPr lang="en-US" b="1" dirty="0">
                <a:latin typeface="TH SarabunPSK" pitchFamily="34" charset="-34"/>
                <a:cs typeface="TH SarabunPSK" pitchFamily="34" charset="-34"/>
              </a:rPr>
              <a:t>.</a:t>
            </a:r>
            <a:r>
              <a:rPr lang="th-TH" b="1" dirty="0">
                <a:latin typeface="TH SarabunPSK" pitchFamily="34" charset="-34"/>
                <a:cs typeface="TH SarabunPSK" pitchFamily="34" charset="-34"/>
              </a:rPr>
              <a:t>๑ ข เด็กมีการเจริญเติบโตสมวัยและมีสุขนิสัยที่เหมาะสม </a:t>
            </a:r>
            <a:endParaRPr lang="en-US" dirty="0">
              <a:latin typeface="TH SarabunPSK" pitchFamily="34" charset="-34"/>
              <a:cs typeface="TH SarabunPSK" pitchFamily="34" charset="-34"/>
            </a:endParaRPr>
          </a:p>
          <a:p>
            <a:r>
              <a:rPr lang="th-TH" b="1" dirty="0">
                <a:latin typeface="TH SarabunPSK" pitchFamily="34" charset="-34"/>
                <a:cs typeface="TH SarabunPSK" pitchFamily="34" charset="-34"/>
              </a:rPr>
              <a:t>รายการพิจารณา</a:t>
            </a:r>
            <a:r>
              <a:rPr lang="th-TH" dirty="0">
                <a:latin typeface="TH SarabunPSK" pitchFamily="34" charset="-34"/>
                <a:cs typeface="TH SarabunPSK" pitchFamily="34" charset="-34"/>
              </a:rPr>
              <a:t> ๓</a:t>
            </a:r>
            <a:r>
              <a:rPr lang="en-US" dirty="0">
                <a:latin typeface="TH SarabunPSK" pitchFamily="34" charset="-34"/>
                <a:cs typeface="TH SarabunPSK" pitchFamily="34" charset="-34"/>
              </a:rPr>
              <a:t>.</a:t>
            </a:r>
            <a:r>
              <a:rPr lang="th-TH" dirty="0">
                <a:latin typeface="TH SarabunPSK" pitchFamily="34" charset="-34"/>
                <a:cs typeface="TH SarabunPSK" pitchFamily="34" charset="-34"/>
              </a:rPr>
              <a:t>๑</a:t>
            </a:r>
            <a:r>
              <a:rPr lang="en-US" dirty="0">
                <a:latin typeface="TH SarabunPSK" pitchFamily="34" charset="-34"/>
                <a:cs typeface="TH SarabunPSK" pitchFamily="34" charset="-34"/>
              </a:rPr>
              <a:t>.</a:t>
            </a:r>
            <a:r>
              <a:rPr lang="th-TH" dirty="0">
                <a:latin typeface="TH SarabunPSK" pitchFamily="34" charset="-34"/>
                <a:cs typeface="TH SarabunPSK" pitchFamily="34" charset="-34"/>
              </a:rPr>
              <a:t>๑ ข เด็กมีน้ำหนักตัวเหมาะสมกับวัย และสูงดีสมส่วน ซึ่งมีบันทึกเป็นรายบุคคล</a:t>
            </a:r>
            <a:endParaRPr lang="en-US" dirty="0">
              <a:latin typeface="TH SarabunPSK" pitchFamily="34" charset="-34"/>
              <a:cs typeface="TH SarabunPSK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54592191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สี่เหลี่ยมผืนผ้า 11"/>
          <p:cNvSpPr/>
          <p:nvPr/>
        </p:nvSpPr>
        <p:spPr>
          <a:xfrm>
            <a:off x="1547664" y="2184587"/>
            <a:ext cx="2461296" cy="55402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0" name="สี่เหลี่ยมผืนผ้า 9"/>
          <p:cNvSpPr/>
          <p:nvPr/>
        </p:nvSpPr>
        <p:spPr>
          <a:xfrm>
            <a:off x="6084167" y="2176728"/>
            <a:ext cx="2463969" cy="5618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5" name="TextBox 4"/>
          <p:cNvSpPr txBox="1"/>
          <p:nvPr/>
        </p:nvSpPr>
        <p:spPr>
          <a:xfrm>
            <a:off x="683568" y="836712"/>
            <a:ext cx="7848872" cy="954107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th-TH" b="1" dirty="0">
                <a:latin typeface="TH SarabunPSK" pitchFamily="34" charset="-34"/>
                <a:cs typeface="TH SarabunPSK" pitchFamily="34" charset="-34"/>
              </a:rPr>
              <a:t>ตัวบ่งชี้ที่ ๓</a:t>
            </a:r>
            <a:r>
              <a:rPr lang="en-US" b="1" dirty="0">
                <a:latin typeface="TH SarabunPSK" pitchFamily="34" charset="-34"/>
                <a:cs typeface="TH SarabunPSK" pitchFamily="34" charset="-34"/>
              </a:rPr>
              <a:t>.</a:t>
            </a:r>
            <a:r>
              <a:rPr lang="th-TH" b="1" dirty="0">
                <a:latin typeface="TH SarabunPSK" pitchFamily="34" charset="-34"/>
                <a:cs typeface="TH SarabunPSK" pitchFamily="34" charset="-34"/>
              </a:rPr>
              <a:t>๑ ข เด็กมีการเจริญเติบโตสมวัยและมีสุขนิสัยที่เหมาะสม </a:t>
            </a:r>
            <a:endParaRPr lang="en-US" dirty="0">
              <a:latin typeface="TH SarabunPSK" pitchFamily="34" charset="-34"/>
              <a:cs typeface="TH SarabunPSK" pitchFamily="34" charset="-34"/>
            </a:endParaRPr>
          </a:p>
          <a:p>
            <a:r>
              <a:rPr lang="th-TH" b="1" dirty="0">
                <a:latin typeface="TH SarabunPSK" pitchFamily="34" charset="-34"/>
                <a:cs typeface="TH SarabunPSK" pitchFamily="34" charset="-34"/>
              </a:rPr>
              <a:t>รายการพิจารณา</a:t>
            </a:r>
            <a:r>
              <a:rPr lang="th-TH" dirty="0">
                <a:latin typeface="TH SarabunPSK" pitchFamily="34" charset="-34"/>
                <a:cs typeface="TH SarabunPSK" pitchFamily="34" charset="-34"/>
              </a:rPr>
              <a:t> ๓</a:t>
            </a:r>
            <a:r>
              <a:rPr lang="en-US" dirty="0">
                <a:latin typeface="TH SarabunPSK" pitchFamily="34" charset="-34"/>
                <a:cs typeface="TH SarabunPSK" pitchFamily="34" charset="-34"/>
              </a:rPr>
              <a:t>.</a:t>
            </a:r>
            <a:r>
              <a:rPr lang="th-TH" dirty="0">
                <a:latin typeface="TH SarabunPSK" pitchFamily="34" charset="-34"/>
                <a:cs typeface="TH SarabunPSK" pitchFamily="34" charset="-34"/>
              </a:rPr>
              <a:t>๑</a:t>
            </a:r>
            <a:r>
              <a:rPr lang="en-US" dirty="0">
                <a:latin typeface="TH SarabunPSK" pitchFamily="34" charset="-34"/>
                <a:cs typeface="TH SarabunPSK" pitchFamily="34" charset="-34"/>
              </a:rPr>
              <a:t>.</a:t>
            </a:r>
            <a:r>
              <a:rPr lang="th-TH" dirty="0">
                <a:latin typeface="TH SarabunPSK" pitchFamily="34" charset="-34"/>
                <a:cs typeface="TH SarabunPSK" pitchFamily="34" charset="-34"/>
              </a:rPr>
              <a:t>๒ ข  เด็กมีสุขนิสัยที่ดีในการดูแลสุขภาพตนเองตามวัย</a:t>
            </a:r>
          </a:p>
        </p:txBody>
      </p:sp>
      <p:sp>
        <p:nvSpPr>
          <p:cNvPr id="7" name="สี่เหลี่ยมผืนผ้า 6"/>
          <p:cNvSpPr/>
          <p:nvPr/>
        </p:nvSpPr>
        <p:spPr>
          <a:xfrm>
            <a:off x="1737752" y="2184587"/>
            <a:ext cx="2076209" cy="56188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th-TH" b="1" dirty="0">
                <a:solidFill>
                  <a:schemeClr val="tx1"/>
                </a:solidFill>
                <a:effectLst/>
                <a:latin typeface="TH SarabunPSK" pitchFamily="34" charset="-34"/>
                <a:cs typeface="TH SarabunPSK" pitchFamily="34" charset="-34"/>
              </a:rPr>
              <a:t>บันทึกตรวจสุขภาพ</a:t>
            </a:r>
            <a:endParaRPr lang="en-US" b="1" dirty="0">
              <a:solidFill>
                <a:schemeClr val="tx1"/>
              </a:solidFill>
              <a:effectLst/>
              <a:latin typeface="TH SarabunPSK" pitchFamily="34" charset="-34"/>
              <a:cs typeface="TH SarabunPSK" pitchFamily="34" charset="-34"/>
            </a:endParaRPr>
          </a:p>
        </p:txBody>
      </p:sp>
      <p:pic>
        <p:nvPicPr>
          <p:cNvPr id="18434" name="Picture 2" descr="D:\งานปี 63\งานประเมินมาตรฐาน\23479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24944"/>
            <a:ext cx="2430548" cy="32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435" name="Picture 3" descr="D:\งานปี 63\งานประเมินมาตรฐาน\23480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2896" y="2924944"/>
            <a:ext cx="2333316" cy="32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436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9539" y="2924944"/>
            <a:ext cx="2302901" cy="324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สี่เหลี่ยมผืนผ้า 8"/>
          <p:cNvSpPr/>
          <p:nvPr/>
        </p:nvSpPr>
        <p:spPr>
          <a:xfrm>
            <a:off x="6213844" y="2095966"/>
            <a:ext cx="2334293" cy="56188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th-TH" b="1" dirty="0">
                <a:solidFill>
                  <a:schemeClr val="tx1"/>
                </a:solidFill>
                <a:effectLst/>
                <a:latin typeface="TH SarabunPSK" pitchFamily="34" charset="-34"/>
                <a:cs typeface="TH SarabunPSK" pitchFamily="34" charset="-34"/>
              </a:rPr>
              <a:t> แบบสังเกตพฤติกรรม</a:t>
            </a:r>
            <a:endParaRPr lang="en-US" b="1" dirty="0">
              <a:solidFill>
                <a:schemeClr val="tx1"/>
              </a:solidFill>
              <a:effectLst/>
              <a:latin typeface="TH SarabunPSK" pitchFamily="34" charset="-34"/>
              <a:cs typeface="TH SarabunPSK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39652110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2123728" y="836712"/>
            <a:ext cx="5256584" cy="52322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th-TH" b="1" dirty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มีสุขภาพอนามัย สุขนิสัยที่ดี</a:t>
            </a:r>
          </a:p>
        </p:txBody>
      </p:sp>
      <p:pic>
        <p:nvPicPr>
          <p:cNvPr id="19458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500"/>
          <a:stretch/>
        </p:blipFill>
        <p:spPr bwMode="auto">
          <a:xfrm>
            <a:off x="827584" y="2060848"/>
            <a:ext cx="2088232" cy="32400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945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00" y="2080766"/>
            <a:ext cx="2016223" cy="32400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2699791" y="5828026"/>
            <a:ext cx="3888433" cy="57169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>
              <a:lnSpc>
                <a:spcPct val="115000"/>
              </a:lnSpc>
            </a:pPr>
            <a:r>
              <a:rPr lang="th-TH" dirty="0"/>
              <a:t>ตรวจสุภาพ /มีสุขนิสัยที่ดี</a:t>
            </a:r>
            <a:endParaRPr lang="th-TH" b="1" dirty="0">
              <a:solidFill>
                <a:schemeClr val="tx1"/>
              </a:solidFill>
              <a:effectLst/>
              <a:latin typeface="TH SarabunPSK" pitchFamily="34" charset="-34"/>
              <a:cs typeface="TH SarabunPSK" pitchFamily="34" charset="-34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00"/>
          <a:stretch/>
        </p:blipFill>
        <p:spPr bwMode="auto">
          <a:xfrm>
            <a:off x="3698543" y="2080766"/>
            <a:ext cx="2160692" cy="32400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5915189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2123728" y="836712"/>
            <a:ext cx="5256584" cy="52322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th-TH" b="1" dirty="0">
                <a:solidFill>
                  <a:schemeClr val="tx1"/>
                </a:solidFill>
                <a:effectLst/>
                <a:latin typeface="TH SarabunPSK" pitchFamily="34" charset="-34"/>
                <a:cs typeface="TH SarabunPSK" pitchFamily="34" charset="-34"/>
              </a:rPr>
              <a:t> โครงการอาหารกลางวัน</a:t>
            </a:r>
            <a:endParaRPr lang="th-TH" b="1" dirty="0"/>
          </a:p>
        </p:txBody>
      </p:sp>
      <p:pic>
        <p:nvPicPr>
          <p:cNvPr id="4" name="Picture 6" descr="D:\งานปี 63\งานประเมิน 63\รูปกิจกรรม\3254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5038" y="1829469"/>
            <a:ext cx="2430548" cy="324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900" y="1829469"/>
            <a:ext cx="2430457" cy="324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5362" name="Picture 2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10" r="26673"/>
          <a:stretch/>
        </p:blipFill>
        <p:spPr bwMode="auto">
          <a:xfrm>
            <a:off x="3347864" y="1829469"/>
            <a:ext cx="2520280" cy="324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7" name="TextBox 6"/>
          <p:cNvSpPr txBox="1"/>
          <p:nvPr/>
        </p:nvSpPr>
        <p:spPr>
          <a:xfrm>
            <a:off x="1979712" y="5661248"/>
            <a:ext cx="5256584" cy="52322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th-TH" b="1" dirty="0">
                <a:solidFill>
                  <a:schemeClr val="tx1"/>
                </a:solidFill>
                <a:effectLst/>
                <a:latin typeface="TH SarabunPSK" pitchFamily="34" charset="-34"/>
                <a:cs typeface="TH SarabunPSK" pitchFamily="34" charset="-34"/>
              </a:rPr>
              <a:t> </a:t>
            </a:r>
            <a:r>
              <a:rPr lang="th-TH" b="1" dirty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นักเรียนได้รับประทาน</a:t>
            </a:r>
            <a:r>
              <a:rPr lang="th-TH" b="1" dirty="0">
                <a:solidFill>
                  <a:schemeClr val="tx1"/>
                </a:solidFill>
                <a:effectLst/>
                <a:latin typeface="TH SarabunPSK" pitchFamily="34" charset="-34"/>
                <a:cs typeface="TH SarabunPSK" pitchFamily="34" charset="-34"/>
              </a:rPr>
              <a:t>อาหารกลางวันอย่างเพียงพอ</a:t>
            </a:r>
            <a:endParaRPr lang="th-TH" b="1" dirty="0"/>
          </a:p>
        </p:txBody>
      </p:sp>
    </p:spTree>
    <p:extLst>
      <p:ext uri="{BB962C8B-B14F-4D97-AF65-F5344CB8AC3E}">
        <p14:creationId xmlns:p14="http://schemas.microsoft.com/office/powerpoint/2010/main" val="185915189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2123728" y="836712"/>
            <a:ext cx="5256584" cy="56188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th-TH" dirty="0">
                <a:solidFill>
                  <a:schemeClr val="tx1"/>
                </a:solidFill>
                <a:effectLst/>
                <a:latin typeface="TH SarabunPSK" pitchFamily="34" charset="-34"/>
                <a:cs typeface="TH SarabunPSK" pitchFamily="34" charset="-34"/>
              </a:rPr>
              <a:t>  </a:t>
            </a:r>
            <a:r>
              <a:rPr lang="th-TH" b="1" dirty="0">
                <a:solidFill>
                  <a:schemeClr val="tx1"/>
                </a:solidFill>
                <a:effectLst/>
                <a:latin typeface="TH SarabunPSK" pitchFamily="34" charset="-34"/>
                <a:cs typeface="TH SarabunPSK" pitchFamily="34" charset="-34"/>
              </a:rPr>
              <a:t>โครงการส่งเสริมสุขภาพ</a:t>
            </a:r>
            <a:endParaRPr lang="en-US" b="1" dirty="0">
              <a:solidFill>
                <a:schemeClr val="tx1"/>
              </a:solidFill>
              <a:effectLst/>
              <a:latin typeface="TH SarabunPSK" pitchFamily="34" charset="-34"/>
              <a:ea typeface="Calibri"/>
              <a:cs typeface="TH SarabunPSK" pitchFamily="34" charset="-34"/>
            </a:endParaRPr>
          </a:p>
        </p:txBody>
      </p:sp>
      <p:pic>
        <p:nvPicPr>
          <p:cNvPr id="20487" name="Picture 7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1844824"/>
            <a:ext cx="2430457" cy="324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0488" name="Picture 8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2305" y="1849689"/>
            <a:ext cx="2430457" cy="324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5" name="TextBox 4"/>
          <p:cNvSpPr txBox="1"/>
          <p:nvPr/>
        </p:nvSpPr>
        <p:spPr>
          <a:xfrm>
            <a:off x="2123728" y="5301208"/>
            <a:ext cx="5256584" cy="56188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th-TH" dirty="0">
                <a:solidFill>
                  <a:schemeClr val="tx1"/>
                </a:solidFill>
                <a:effectLst/>
                <a:latin typeface="TH SarabunPSK" pitchFamily="34" charset="-34"/>
                <a:cs typeface="TH SarabunPSK" pitchFamily="34" charset="-34"/>
              </a:rPr>
              <a:t>  </a:t>
            </a:r>
            <a:r>
              <a:rPr lang="th-TH" b="1" dirty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ออกกำลังกายทุกเช้าวันพุธ</a:t>
            </a:r>
            <a:endParaRPr lang="en-US" b="1" dirty="0">
              <a:solidFill>
                <a:schemeClr val="tx1"/>
              </a:solidFill>
              <a:effectLst/>
              <a:latin typeface="TH SarabunPSK" pitchFamily="34" charset="-34"/>
              <a:ea typeface="Calibri"/>
              <a:cs typeface="TH SarabunPSK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00339556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2123728" y="836712"/>
            <a:ext cx="5256584" cy="56188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th-TH" dirty="0">
                <a:solidFill>
                  <a:schemeClr val="tx1"/>
                </a:solidFill>
                <a:effectLst/>
                <a:latin typeface="TH SarabunPSK" pitchFamily="34" charset="-34"/>
                <a:cs typeface="TH SarabunPSK" pitchFamily="34" charset="-34"/>
              </a:rPr>
              <a:t>  </a:t>
            </a:r>
            <a:r>
              <a:rPr lang="th-TH" b="1" dirty="0">
                <a:solidFill>
                  <a:schemeClr val="tx1"/>
                </a:solidFill>
                <a:effectLst/>
                <a:latin typeface="TH SarabunPSK" pitchFamily="34" charset="-34"/>
                <a:cs typeface="TH SarabunPSK" pitchFamily="34" charset="-34"/>
              </a:rPr>
              <a:t>โครงการส่งเสริมสุขภาพ</a:t>
            </a:r>
            <a:endParaRPr lang="en-US" b="1" dirty="0">
              <a:solidFill>
                <a:schemeClr val="tx1"/>
              </a:solidFill>
              <a:effectLst/>
              <a:latin typeface="TH SarabunPSK" pitchFamily="34" charset="-34"/>
              <a:ea typeface="Calibri"/>
              <a:cs typeface="TH SarabunPSK" pitchFamily="34" charset="-34"/>
            </a:endParaRPr>
          </a:p>
        </p:txBody>
      </p:sp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2" y="2031016"/>
            <a:ext cx="2342744" cy="324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0483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2032284"/>
            <a:ext cx="2411939" cy="324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0484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2031016"/>
            <a:ext cx="2347012" cy="324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7" name="TextBox 6"/>
          <p:cNvSpPr txBox="1"/>
          <p:nvPr/>
        </p:nvSpPr>
        <p:spPr>
          <a:xfrm>
            <a:off x="2141565" y="5733256"/>
            <a:ext cx="5256584" cy="56188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th-TH" dirty="0">
                <a:solidFill>
                  <a:schemeClr val="tx1"/>
                </a:solidFill>
                <a:effectLst/>
                <a:latin typeface="TH SarabunPSK" pitchFamily="34" charset="-34"/>
                <a:cs typeface="TH SarabunPSK" pitchFamily="34" charset="-34"/>
              </a:rPr>
              <a:t>  </a:t>
            </a:r>
            <a:r>
              <a:rPr lang="th-TH" b="1" dirty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คุณหมอมาตรวจสุขภาพร่างกายให้กับนักเรียน</a:t>
            </a:r>
            <a:endParaRPr lang="en-US" b="1" dirty="0">
              <a:solidFill>
                <a:schemeClr val="tx1"/>
              </a:solidFill>
              <a:effectLst/>
              <a:latin typeface="TH SarabunPSK" pitchFamily="34" charset="-34"/>
              <a:ea typeface="Calibri"/>
              <a:cs typeface="TH SarabunPSK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84580648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2765691" y="5738917"/>
            <a:ext cx="3960440" cy="587853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th-TH" dirty="0">
                <a:solidFill>
                  <a:schemeClr val="tx1"/>
                </a:solidFill>
                <a:effectLst/>
                <a:latin typeface="TH SarabunPSK" pitchFamily="34" charset="-34"/>
                <a:cs typeface="TH SarabunPSK" pitchFamily="34" charset="-34"/>
              </a:rPr>
              <a:t>  </a:t>
            </a:r>
            <a:r>
              <a:rPr lang="th-TH" b="1" dirty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กิจกรรมกลางแจ้ง</a:t>
            </a:r>
            <a:endParaRPr lang="en-US" b="1" dirty="0">
              <a:solidFill>
                <a:schemeClr val="tx1"/>
              </a:solidFill>
              <a:effectLst/>
              <a:latin typeface="TH SarabunPSK" pitchFamily="34" charset="-34"/>
              <a:ea typeface="Calibri"/>
              <a:cs typeface="TH SarabunPSK" pitchFamily="34" charset="-34"/>
            </a:endParaRPr>
          </a:p>
        </p:txBody>
      </p:sp>
      <p:pic>
        <p:nvPicPr>
          <p:cNvPr id="34818" name="Picture 2" descr="อาจเป็นรูปภาพของ 1 คน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46" r="24124" b="34972"/>
          <a:stretch/>
        </p:blipFill>
        <p:spPr bwMode="auto">
          <a:xfrm>
            <a:off x="3304322" y="2271834"/>
            <a:ext cx="2463348" cy="324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4820" name="Picture 4" descr="อาจเป็นรูปภาพของ 1 คน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007" r="15911"/>
          <a:stretch/>
        </p:blipFill>
        <p:spPr bwMode="auto">
          <a:xfrm>
            <a:off x="539552" y="2276872"/>
            <a:ext cx="2462189" cy="324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4822" name="Picture 6" descr="ไม่มีคำอธิบายรูปภาพ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17" r="8438"/>
          <a:stretch/>
        </p:blipFill>
        <p:spPr bwMode="auto">
          <a:xfrm>
            <a:off x="6182684" y="2276872"/>
            <a:ext cx="2376265" cy="324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7" name="TextBox 6"/>
          <p:cNvSpPr txBox="1"/>
          <p:nvPr/>
        </p:nvSpPr>
        <p:spPr>
          <a:xfrm>
            <a:off x="755576" y="692696"/>
            <a:ext cx="7560840" cy="954107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th-TH" b="1" dirty="0">
                <a:latin typeface="TH SarabunPSK" pitchFamily="34" charset="-34"/>
                <a:cs typeface="TH SarabunPSK" pitchFamily="34" charset="-34"/>
              </a:rPr>
              <a:t>๓</a:t>
            </a:r>
            <a:r>
              <a:rPr lang="en-US" b="1" dirty="0">
                <a:latin typeface="TH SarabunPSK" pitchFamily="34" charset="-34"/>
                <a:cs typeface="TH SarabunPSK" pitchFamily="34" charset="-34"/>
              </a:rPr>
              <a:t>.</a:t>
            </a:r>
            <a:r>
              <a:rPr lang="th-TH" b="1" dirty="0">
                <a:latin typeface="TH SarabunPSK" pitchFamily="34" charset="-34"/>
                <a:cs typeface="TH SarabunPSK" pitchFamily="34" charset="-34"/>
              </a:rPr>
              <a:t>๑</a:t>
            </a:r>
            <a:r>
              <a:rPr lang="en-US" b="1" dirty="0">
                <a:latin typeface="TH SarabunPSK" pitchFamily="34" charset="-34"/>
                <a:cs typeface="TH SarabunPSK" pitchFamily="34" charset="-34"/>
              </a:rPr>
              <a:t>.</a:t>
            </a:r>
            <a:r>
              <a:rPr lang="th-TH" b="1" dirty="0">
                <a:latin typeface="TH SarabunPSK" pitchFamily="34" charset="-34"/>
                <a:cs typeface="TH SarabunPSK" pitchFamily="34" charset="-34"/>
              </a:rPr>
              <a:t>๒ ข  เด็กมีสุขนิสัยที่ดีในการดูแลสุขภาพตนเองตามวัย</a:t>
            </a:r>
            <a:endParaRPr lang="th-TH" b="1" dirty="0">
              <a:solidFill>
                <a:schemeClr val="tx1"/>
              </a:solidFill>
              <a:latin typeface="TH SarabunPSK" pitchFamily="34" charset="-34"/>
              <a:cs typeface="TH SarabunPSK" pitchFamily="34" charset="-34"/>
            </a:endParaRPr>
          </a:p>
          <a:p>
            <a:r>
              <a:rPr lang="th-TH" b="1" dirty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	- รักษาความปลอดภัยของตนเองและผู้อื่น</a:t>
            </a:r>
            <a:endParaRPr lang="en-US" b="1" dirty="0">
              <a:solidFill>
                <a:schemeClr val="tx1"/>
              </a:solidFill>
              <a:latin typeface="TH SarabunPSK" pitchFamily="34" charset="-34"/>
              <a:ea typeface="Calibri"/>
              <a:cs typeface="TH SarabunPSK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83390789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2123728" y="836712"/>
            <a:ext cx="5256584" cy="56188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th-TH" dirty="0">
                <a:solidFill>
                  <a:schemeClr val="tx1"/>
                </a:solidFill>
                <a:effectLst/>
                <a:latin typeface="TH SarabunPSK" pitchFamily="34" charset="-34"/>
                <a:cs typeface="TH SarabunPSK" pitchFamily="34" charset="-34"/>
              </a:rPr>
              <a:t>  </a:t>
            </a:r>
            <a:r>
              <a:rPr lang="th-TH" b="1" dirty="0">
                <a:solidFill>
                  <a:schemeClr val="tx1"/>
                </a:solidFill>
                <a:effectLst/>
                <a:latin typeface="TH SarabunPSK" pitchFamily="34" charset="-34"/>
                <a:cs typeface="TH SarabunPSK" pitchFamily="34" charset="-34"/>
              </a:rPr>
              <a:t>โครงการส่งเสริมสุขภาพ</a:t>
            </a:r>
            <a:endParaRPr lang="en-US" b="1" dirty="0">
              <a:solidFill>
                <a:schemeClr val="tx1"/>
              </a:solidFill>
              <a:effectLst/>
              <a:latin typeface="TH SarabunPSK" pitchFamily="34" charset="-34"/>
              <a:ea typeface="Calibri"/>
              <a:cs typeface="TH SarabunPSK" pitchFamily="34" charset="-34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123728" y="836712"/>
            <a:ext cx="5256584" cy="52322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th-TH" b="1" dirty="0">
                <a:solidFill>
                  <a:schemeClr val="tx1"/>
                </a:solidFill>
                <a:effectLst/>
                <a:latin typeface="TH SarabunPSK" pitchFamily="34" charset="-34"/>
                <a:cs typeface="TH SarabunPSK" pitchFamily="34" charset="-34"/>
              </a:rPr>
              <a:t>รักษาความปลอดภัยของตนเองและผู้อื่น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417282" y="5589240"/>
            <a:ext cx="4568345" cy="52322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th-TH" sz="2000" dirty="0">
                <a:latin typeface="TH SarabunPSK" pitchFamily="34" charset="-34"/>
                <a:cs typeface="TH SarabunPSK" pitchFamily="34" charset="-34"/>
              </a:rPr>
              <a:t>	       </a:t>
            </a:r>
            <a:r>
              <a:rPr lang="th-TH" b="1" dirty="0">
                <a:solidFill>
                  <a:schemeClr val="tx1"/>
                </a:solidFill>
                <a:effectLst/>
                <a:latin typeface="TH SarabunPSK" pitchFamily="34" charset="-34"/>
                <a:cs typeface="TH SarabunPSK" pitchFamily="34" charset="-34"/>
              </a:rPr>
              <a:t>กิจกรรม กลางแจ้ง</a:t>
            </a:r>
          </a:p>
        </p:txBody>
      </p:sp>
      <p:pic>
        <p:nvPicPr>
          <p:cNvPr id="25606" name="Picture 6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501" y="1825621"/>
            <a:ext cx="2429906" cy="324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5608" name="Picture 8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812009"/>
            <a:ext cx="2429906" cy="324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5613" name="Picture 13" descr="ไม่มีคำอธิบายรูปภาพ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05" r="24532" b="34827"/>
          <a:stretch/>
        </p:blipFill>
        <p:spPr bwMode="auto">
          <a:xfrm>
            <a:off x="6225282" y="1825622"/>
            <a:ext cx="2412000" cy="322638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25349784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2123728" y="836712"/>
            <a:ext cx="5256584" cy="56188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th-TH" dirty="0">
                <a:solidFill>
                  <a:schemeClr val="tx1"/>
                </a:solidFill>
                <a:effectLst/>
                <a:latin typeface="TH SarabunPSK" pitchFamily="34" charset="-34"/>
                <a:cs typeface="TH SarabunPSK" pitchFamily="34" charset="-34"/>
              </a:rPr>
              <a:t>  </a:t>
            </a:r>
            <a:r>
              <a:rPr lang="th-TH" b="1" dirty="0">
                <a:solidFill>
                  <a:schemeClr val="tx1"/>
                </a:solidFill>
                <a:effectLst/>
                <a:latin typeface="TH SarabunPSK" pitchFamily="34" charset="-34"/>
                <a:cs typeface="TH SarabunPSK" pitchFamily="34" charset="-34"/>
              </a:rPr>
              <a:t>โครงการส่งเสริมสุขภาพ</a:t>
            </a:r>
            <a:endParaRPr lang="en-US" b="1" dirty="0">
              <a:solidFill>
                <a:schemeClr val="tx1"/>
              </a:solidFill>
              <a:effectLst/>
              <a:latin typeface="TH SarabunPSK" pitchFamily="34" charset="-34"/>
              <a:ea typeface="Calibri"/>
              <a:cs typeface="TH SarabunPSK" pitchFamily="34" charset="-34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123728" y="836712"/>
            <a:ext cx="5256584" cy="52322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th-TH" b="1" dirty="0">
                <a:solidFill>
                  <a:schemeClr val="tx1"/>
                </a:solidFill>
                <a:effectLst/>
                <a:latin typeface="TH SarabunPSK" pitchFamily="34" charset="-34"/>
                <a:cs typeface="TH SarabunPSK" pitchFamily="34" charset="-34"/>
              </a:rPr>
              <a:t>รักษาความปลอดภัยของตนเองและผู้อื่น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417282" y="5589240"/>
            <a:ext cx="4568345" cy="52322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th-TH" sz="2000" dirty="0">
                <a:latin typeface="TH SarabunPSK" pitchFamily="34" charset="-34"/>
                <a:cs typeface="TH SarabunPSK" pitchFamily="34" charset="-34"/>
              </a:rPr>
              <a:t>	       </a:t>
            </a:r>
            <a:r>
              <a:rPr lang="th-TH" b="1" dirty="0">
                <a:solidFill>
                  <a:schemeClr val="tx1"/>
                </a:solidFill>
                <a:effectLst/>
                <a:latin typeface="TH SarabunPSK" pitchFamily="34" charset="-34"/>
                <a:cs typeface="TH SarabunPSK" pitchFamily="34" charset="-34"/>
              </a:rPr>
              <a:t>กิจกรรม กลางแจ้ง</a:t>
            </a:r>
          </a:p>
        </p:txBody>
      </p:sp>
      <p:pic>
        <p:nvPicPr>
          <p:cNvPr id="25607" name="Picture 7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5359" y="1825621"/>
            <a:ext cx="2429906" cy="324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5610" name="Picture 10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793288"/>
            <a:ext cx="2340455" cy="324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7649" name="Picture 1" descr="D:\งานปี 63\งานประเมินมาตรฐาน\191908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33" t="24951" r="4524" b="15235"/>
          <a:stretch/>
        </p:blipFill>
        <p:spPr bwMode="auto">
          <a:xfrm>
            <a:off x="3203849" y="1825621"/>
            <a:ext cx="2603810" cy="324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741809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2123728" y="836712"/>
            <a:ext cx="5256584" cy="56188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>
              <a:lnSpc>
                <a:spcPct val="115000"/>
              </a:lnSpc>
            </a:pPr>
            <a:r>
              <a:rPr lang="th-TH" b="1" dirty="0">
                <a:solidFill>
                  <a:schemeClr val="tx1"/>
                </a:solidFill>
                <a:effectLst/>
                <a:latin typeface="TH SarabunPSK" pitchFamily="34" charset="-34"/>
                <a:cs typeface="TH SarabunPSK" pitchFamily="34" charset="-34"/>
              </a:rPr>
              <a:t>รักษาความปลอดภัยของตนเองและผู้อื่น</a:t>
            </a:r>
            <a:endParaRPr lang="th-TH" b="1" dirty="0">
              <a:solidFill>
                <a:schemeClr val="tx1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pic>
        <p:nvPicPr>
          <p:cNvPr id="23555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3548" y="1916832"/>
            <a:ext cx="2388892" cy="324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4578" name="Picture 2" descr="D:\งานปี 63\งานประเมินมาตรฐาน\19187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7864" y="1916832"/>
            <a:ext cx="2304256" cy="324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916832"/>
            <a:ext cx="2338427" cy="324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7" name="TextBox 6"/>
          <p:cNvSpPr txBox="1"/>
          <p:nvPr/>
        </p:nvSpPr>
        <p:spPr>
          <a:xfrm>
            <a:off x="2105918" y="5753017"/>
            <a:ext cx="4554314" cy="587853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>
              <a:lnSpc>
                <a:spcPct val="115000"/>
              </a:lnSpc>
            </a:pPr>
            <a:r>
              <a:rPr lang="th-TH" b="1" dirty="0">
                <a:solidFill>
                  <a:schemeClr val="tx1"/>
                </a:solidFill>
                <a:effectLst/>
                <a:latin typeface="TH SarabunPSK" pitchFamily="34" charset="-34"/>
                <a:cs typeface="TH SarabunPSK" pitchFamily="34" charset="-34"/>
              </a:rPr>
              <a:t>กิจกรรมเคลื่อนไหวและจังหวะ</a:t>
            </a:r>
          </a:p>
        </p:txBody>
      </p:sp>
    </p:spTree>
    <p:extLst>
      <p:ext uri="{BB962C8B-B14F-4D97-AF65-F5344CB8AC3E}">
        <p14:creationId xmlns:p14="http://schemas.microsoft.com/office/powerpoint/2010/main" val="96889201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2105918" y="5753017"/>
            <a:ext cx="4554314" cy="56188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>
              <a:lnSpc>
                <a:spcPct val="115000"/>
              </a:lnSpc>
            </a:pPr>
            <a:r>
              <a:rPr lang="th-TH" b="1" dirty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แบบบันทึกหลังการจัดประสบการณ์</a:t>
            </a:r>
            <a:endParaRPr lang="th-TH" b="1" dirty="0">
              <a:solidFill>
                <a:schemeClr val="tx1"/>
              </a:solidFill>
              <a:effectLst/>
              <a:latin typeface="TH SarabunPSK" pitchFamily="34" charset="-34"/>
              <a:cs typeface="TH SarabunPSK" pitchFamily="34" charset="-34"/>
            </a:endParaRPr>
          </a:p>
        </p:txBody>
      </p:sp>
      <p:pic>
        <p:nvPicPr>
          <p:cNvPr id="3993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2" y="1916832"/>
            <a:ext cx="2295607" cy="324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993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916832"/>
            <a:ext cx="2367678" cy="324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8" descr="อาจเป็นรูปภาพของ 2 คน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0182" y="1916832"/>
            <a:ext cx="2340260" cy="32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755576" y="692696"/>
            <a:ext cx="7560840" cy="954107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th-TH" b="1" dirty="0">
                <a:latin typeface="TH SarabunPSK" pitchFamily="34" charset="-34"/>
                <a:cs typeface="TH SarabunPSK" pitchFamily="34" charset="-34"/>
              </a:rPr>
              <a:t>๓</a:t>
            </a:r>
            <a:r>
              <a:rPr lang="en-US" b="1" dirty="0">
                <a:latin typeface="TH SarabunPSK" pitchFamily="34" charset="-34"/>
                <a:cs typeface="TH SarabunPSK" pitchFamily="34" charset="-34"/>
              </a:rPr>
              <a:t>.</a:t>
            </a:r>
            <a:r>
              <a:rPr lang="th-TH" b="1" dirty="0">
                <a:latin typeface="TH SarabunPSK" pitchFamily="34" charset="-34"/>
                <a:cs typeface="TH SarabunPSK" pitchFamily="34" charset="-34"/>
              </a:rPr>
              <a:t>๑</a:t>
            </a:r>
            <a:r>
              <a:rPr lang="en-US" b="1" dirty="0">
                <a:latin typeface="TH SarabunPSK" pitchFamily="34" charset="-34"/>
                <a:cs typeface="TH SarabunPSK" pitchFamily="34" charset="-34"/>
              </a:rPr>
              <a:t>.</a:t>
            </a:r>
            <a:r>
              <a:rPr lang="th-TH" b="1" dirty="0">
                <a:latin typeface="TH SarabunPSK" pitchFamily="34" charset="-34"/>
                <a:cs typeface="TH SarabunPSK" pitchFamily="34" charset="-34"/>
              </a:rPr>
              <a:t>๒ ข  เด็กมีสุขนิสัยที่ดีในการดูแลสุขภาพตนเองตามวัย</a:t>
            </a:r>
            <a:endParaRPr lang="th-TH" b="1" dirty="0">
              <a:solidFill>
                <a:schemeClr val="tx1"/>
              </a:solidFill>
              <a:latin typeface="TH SarabunPSK" pitchFamily="34" charset="-34"/>
              <a:cs typeface="TH SarabunPSK" pitchFamily="34" charset="-34"/>
            </a:endParaRPr>
          </a:p>
          <a:p>
            <a:r>
              <a:rPr lang="th-TH" b="1" dirty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	- รักษาความปลอดภัยของตนเองและผู้อื่น</a:t>
            </a:r>
            <a:endParaRPr lang="en-US" b="1" dirty="0">
              <a:solidFill>
                <a:schemeClr val="tx1"/>
              </a:solidFill>
              <a:latin typeface="TH SarabunPSK" pitchFamily="34" charset="-34"/>
              <a:ea typeface="Calibri"/>
              <a:cs typeface="TH SarabunPSK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2489515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609813" y="6093296"/>
            <a:ext cx="5841553" cy="56188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>
              <a:lnSpc>
                <a:spcPct val="115000"/>
              </a:lnSpc>
            </a:pPr>
            <a:r>
              <a:rPr lang="th-TH" b="1" dirty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ตรวจสุขภาพฟัน/การแปรงฟัน /บันทึกการแปรงฟัน</a:t>
            </a:r>
            <a:endParaRPr lang="th-TH" b="1" dirty="0">
              <a:solidFill>
                <a:schemeClr val="tx1"/>
              </a:solidFill>
              <a:effectLst/>
              <a:latin typeface="TH SarabunPSK" pitchFamily="34" charset="-34"/>
              <a:cs typeface="TH SarabunPSK" pitchFamily="34" charset="-34"/>
            </a:endParaRPr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969" y="2204864"/>
            <a:ext cx="2326547" cy="324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301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51710" y="2160945"/>
            <a:ext cx="2399312" cy="324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2947" y="2184750"/>
            <a:ext cx="2430114" cy="324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8" name="TextBox 7"/>
          <p:cNvSpPr txBox="1"/>
          <p:nvPr/>
        </p:nvSpPr>
        <p:spPr>
          <a:xfrm>
            <a:off x="899592" y="548680"/>
            <a:ext cx="7344816" cy="954107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th-TH" b="1" dirty="0">
                <a:latin typeface="TH SarabunPSK" pitchFamily="34" charset="-34"/>
                <a:cs typeface="TH SarabunPSK" pitchFamily="34" charset="-34"/>
              </a:rPr>
              <a:t>ตัวบ่งชี้ที่ ๓</a:t>
            </a:r>
            <a:r>
              <a:rPr lang="en-US" b="1" dirty="0">
                <a:latin typeface="TH SarabunPSK" pitchFamily="34" charset="-34"/>
                <a:cs typeface="TH SarabunPSK" pitchFamily="34" charset="-34"/>
              </a:rPr>
              <a:t>.</a:t>
            </a:r>
            <a:r>
              <a:rPr lang="th-TH" b="1" dirty="0">
                <a:latin typeface="TH SarabunPSK" pitchFamily="34" charset="-34"/>
                <a:cs typeface="TH SarabunPSK" pitchFamily="34" charset="-34"/>
              </a:rPr>
              <a:t>๑ ข เด็กมีการเจริญเติบโตสมวัยและมีสุขนิสัยที่เหมาะสม </a:t>
            </a:r>
            <a:endParaRPr lang="en-US" dirty="0">
              <a:latin typeface="TH SarabunPSK" pitchFamily="34" charset="-34"/>
              <a:cs typeface="TH SarabunPSK" pitchFamily="34" charset="-34"/>
            </a:endParaRPr>
          </a:p>
          <a:p>
            <a:r>
              <a:rPr lang="th-TH" dirty="0">
                <a:latin typeface="TH SarabunPSK" pitchFamily="34" charset="-34"/>
                <a:cs typeface="TH SarabunPSK" pitchFamily="34" charset="-34"/>
              </a:rPr>
              <a:t>	</a:t>
            </a:r>
            <a:r>
              <a:rPr lang="th-TH" b="1" dirty="0">
                <a:latin typeface="TH SarabunPSK" pitchFamily="34" charset="-34"/>
                <a:cs typeface="TH SarabunPSK" pitchFamily="34" charset="-34"/>
              </a:rPr>
              <a:t>๓</a:t>
            </a:r>
            <a:r>
              <a:rPr lang="en-US" b="1" dirty="0">
                <a:latin typeface="TH SarabunPSK" pitchFamily="34" charset="-34"/>
                <a:cs typeface="TH SarabunPSK" pitchFamily="34" charset="-34"/>
              </a:rPr>
              <a:t>.</a:t>
            </a:r>
            <a:r>
              <a:rPr lang="th-TH" b="1" dirty="0">
                <a:latin typeface="TH SarabunPSK" pitchFamily="34" charset="-34"/>
                <a:cs typeface="TH SarabunPSK" pitchFamily="34" charset="-34"/>
              </a:rPr>
              <a:t>๑</a:t>
            </a:r>
            <a:r>
              <a:rPr lang="en-US" b="1" dirty="0">
                <a:latin typeface="TH SarabunPSK" pitchFamily="34" charset="-34"/>
                <a:cs typeface="TH SarabunPSK" pitchFamily="34" charset="-34"/>
              </a:rPr>
              <a:t>.</a:t>
            </a:r>
            <a:r>
              <a:rPr lang="th-TH" b="1" dirty="0">
                <a:latin typeface="TH SarabunPSK" pitchFamily="34" charset="-34"/>
                <a:cs typeface="TH SarabunPSK" pitchFamily="34" charset="-34"/>
              </a:rPr>
              <a:t>๓ ข เด็กมีสุขภาพช่องปากดี ไม่มีฟันผุ</a:t>
            </a:r>
            <a:r>
              <a:rPr lang="th-TH" b="1" dirty="0"/>
              <a:t>	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627905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755576" y="827263"/>
            <a:ext cx="7560840" cy="954107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th-TH" b="1" dirty="0">
                <a:latin typeface="TH SarabunPSK" pitchFamily="34" charset="-34"/>
                <a:cs typeface="TH SarabunPSK" pitchFamily="34" charset="-34"/>
              </a:rPr>
              <a:t>ตัวบ่งชี้ที่ ๓</a:t>
            </a:r>
            <a:r>
              <a:rPr lang="en-US" b="1" dirty="0">
                <a:latin typeface="TH SarabunPSK" pitchFamily="34" charset="-34"/>
                <a:cs typeface="TH SarabunPSK" pitchFamily="34" charset="-34"/>
              </a:rPr>
              <a:t>.</a:t>
            </a:r>
            <a:r>
              <a:rPr lang="th-TH" b="1" dirty="0">
                <a:latin typeface="TH SarabunPSK" pitchFamily="34" charset="-34"/>
                <a:cs typeface="TH SarabunPSK" pitchFamily="34" charset="-34"/>
              </a:rPr>
              <a:t>๒ ข เด็กมีพัฒนาการด้านการเคลื่อนไหว</a:t>
            </a:r>
            <a:endParaRPr lang="en-US" b="1" dirty="0">
              <a:latin typeface="TH SarabunPSK" pitchFamily="34" charset="-34"/>
              <a:cs typeface="TH SarabunPSK" pitchFamily="34" charset="-34"/>
            </a:endParaRPr>
          </a:p>
          <a:p>
            <a:r>
              <a:rPr lang="th-TH" b="1" dirty="0">
                <a:latin typeface="TH SarabunPSK" pitchFamily="34" charset="-34"/>
                <a:cs typeface="TH SarabunPSK" pitchFamily="34" charset="-34"/>
              </a:rPr>
              <a:t>รายการพิจารณา ๓</a:t>
            </a:r>
            <a:r>
              <a:rPr lang="en-US" b="1" dirty="0">
                <a:latin typeface="TH SarabunPSK" pitchFamily="34" charset="-34"/>
                <a:cs typeface="TH SarabunPSK" pitchFamily="34" charset="-34"/>
              </a:rPr>
              <a:t>.</a:t>
            </a:r>
            <a:r>
              <a:rPr lang="th-TH" b="1" dirty="0">
                <a:latin typeface="TH SarabunPSK" pitchFamily="34" charset="-34"/>
                <a:cs typeface="TH SarabunPSK" pitchFamily="34" charset="-34"/>
              </a:rPr>
              <a:t>๒</a:t>
            </a:r>
            <a:r>
              <a:rPr lang="en-US" b="1" dirty="0">
                <a:latin typeface="TH SarabunPSK" pitchFamily="34" charset="-34"/>
                <a:cs typeface="TH SarabunPSK" pitchFamily="34" charset="-34"/>
              </a:rPr>
              <a:t>.</a:t>
            </a:r>
            <a:r>
              <a:rPr lang="th-TH" b="1" dirty="0">
                <a:latin typeface="TH SarabunPSK" pitchFamily="34" charset="-34"/>
                <a:cs typeface="TH SarabunPSK" pitchFamily="34" charset="-34"/>
              </a:rPr>
              <a:t>๑ ข เด็กมีพัฒนาการสมวัยโดยรวม ๕ ด้าน</a:t>
            </a:r>
            <a:endParaRPr lang="en-US" b="1" dirty="0">
              <a:latin typeface="TH SarabunPSK" pitchFamily="34" charset="-34"/>
              <a:cs typeface="TH SarabunPSK" pitchFamily="34" charset="-34"/>
            </a:endParaRPr>
          </a:p>
        </p:txBody>
      </p:sp>
      <p:graphicFrame>
        <p:nvGraphicFramePr>
          <p:cNvPr id="2" name="ตาราง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77464146"/>
              </p:ext>
            </p:extLst>
          </p:nvPr>
        </p:nvGraphicFramePr>
        <p:xfrm>
          <a:off x="1041023" y="2415409"/>
          <a:ext cx="6684103" cy="330458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668410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8379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180340" algn="l"/>
                          <a:tab pos="1260475" algn="l"/>
                          <a:tab pos="1769110" algn="l"/>
                        </a:tabLst>
                      </a:pPr>
                      <a:r>
                        <a:rPr lang="th-TH" sz="1800" dirty="0">
                          <a:solidFill>
                            <a:schemeClr val="tx1"/>
                          </a:solidFill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เอกสาร/หลักฐาน/โครงการ/กิจกรรม</a:t>
                      </a: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TH SarabunPSK" pitchFamily="34" charset="-34"/>
                        <a:ea typeface="Calibri"/>
                        <a:cs typeface="TH SarabunPSK" pitchFamily="34" charset="-34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61704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 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1800" dirty="0">
                          <a:solidFill>
                            <a:schemeClr val="tx1"/>
                          </a:solidFill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๑.แบบบันทึกการเฝ้าระวังและส่งเสริมพัฒนาการเด็กปฐมวัย </a:t>
                      </a: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DSPM</a:t>
                      </a:r>
                      <a:r>
                        <a:rPr lang="th-TH" sz="1800" baseline="0" dirty="0">
                          <a:solidFill>
                            <a:schemeClr val="tx1"/>
                          </a:solidFill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 </a:t>
                      </a:r>
                      <a:r>
                        <a:rPr lang="th-TH" sz="1800" dirty="0">
                          <a:solidFill>
                            <a:schemeClr val="tx1"/>
                          </a:solidFill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ด้านการเคลื่อนไหว</a:t>
                      </a: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TH SarabunPSK" pitchFamily="34" charset="-34"/>
                        <a:ea typeface="Calibri"/>
                        <a:cs typeface="TH SarabunPSK" pitchFamily="34" charset="-34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5012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1800" dirty="0">
                          <a:solidFill>
                            <a:schemeClr val="tx1"/>
                          </a:solidFill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๒. แบบบันทึกการเฝ้าระวังและส่งเสริมพัฒนาการเด็กปฐมวัย </a:t>
                      </a: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DSPM</a:t>
                      </a:r>
                      <a:r>
                        <a:rPr lang="th-TH" sz="1800" baseline="0" dirty="0">
                          <a:solidFill>
                            <a:schemeClr val="tx1"/>
                          </a:solidFill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 </a:t>
                      </a:r>
                      <a:r>
                        <a:rPr lang="th-TH" sz="1800" dirty="0">
                          <a:solidFill>
                            <a:schemeClr val="tx1"/>
                          </a:solidFill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ด้านการใช้กล้ามเนื้อมัดเล็กและสติปัญญา</a:t>
                      </a: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TH SarabunPSK" pitchFamily="34" charset="-34"/>
                        <a:ea typeface="Calibri"/>
                        <a:cs typeface="TH SarabunPSK" pitchFamily="34" charset="-34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9389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1800" dirty="0">
                          <a:solidFill>
                            <a:schemeClr val="tx1"/>
                          </a:solidFill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๓.แบบบันทึกการเฝ้าระวังและส่งเสริมพัฒนาการเด็กปฐมวัย </a:t>
                      </a: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DSPM</a:t>
                      </a:r>
                      <a:r>
                        <a:rPr lang="th-TH" sz="1800" baseline="0" dirty="0">
                          <a:solidFill>
                            <a:schemeClr val="tx1"/>
                          </a:solidFill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 </a:t>
                      </a:r>
                      <a:r>
                        <a:rPr lang="th-TH" sz="1800" dirty="0">
                          <a:solidFill>
                            <a:schemeClr val="tx1"/>
                          </a:solidFill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ด้านการเข้าใจภาษา</a:t>
                      </a: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TH SarabunPSK" pitchFamily="34" charset="-34"/>
                        <a:ea typeface="Calibri"/>
                        <a:cs typeface="TH SarabunPSK" pitchFamily="34" charset="-34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05012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1800" dirty="0">
                          <a:solidFill>
                            <a:schemeClr val="tx1"/>
                          </a:solidFill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๔. แบบบันทึกการเฝ้าระวังและส่งเสริมพัฒนาการเด็กปฐมวัย </a:t>
                      </a: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DSPM </a:t>
                      </a:r>
                      <a:r>
                        <a:rPr lang="th-TH" sz="1800" dirty="0">
                          <a:solidFill>
                            <a:schemeClr val="tx1"/>
                          </a:solidFill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การใช้ภาษา</a:t>
                      </a: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TH SarabunPSK" pitchFamily="34" charset="-34"/>
                        <a:cs typeface="TH SarabunPSK" pitchFamily="34" charset="-34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1800" dirty="0">
                          <a:solidFill>
                            <a:schemeClr val="tx1"/>
                          </a:solidFill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 </a:t>
                      </a: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TH SarabunPSK" pitchFamily="34" charset="-34"/>
                        <a:ea typeface="Calibri"/>
                        <a:cs typeface="TH SarabunPSK" pitchFamily="34" charset="-34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65685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1800" dirty="0">
                          <a:solidFill>
                            <a:schemeClr val="tx1"/>
                          </a:solidFill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๕. แบบบันทึกการเฝ้าระวังและส่งเสริมพัฒนาการเด็กปฐมวัย </a:t>
                      </a: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DSPM</a:t>
                      </a: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TH SarabunPSK" pitchFamily="34" charset="-34"/>
                        <a:ea typeface="Calibri"/>
                        <a:cs typeface="TH SarabunPSK" pitchFamily="34" charset="-34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9627905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095890" y="836711"/>
            <a:ext cx="7128792" cy="954107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th-TH" b="1" dirty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๑.แบบบันทึกการเฝ้าระวังและส่งเสริมพัฒนาการเด็กปฐมวัย </a:t>
            </a:r>
            <a:r>
              <a:rPr lang="en-US" b="1" dirty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DSPM</a:t>
            </a:r>
            <a:r>
              <a:rPr lang="th-TH" b="1" dirty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 </a:t>
            </a:r>
          </a:p>
          <a:p>
            <a:r>
              <a:rPr lang="th-TH" b="1" dirty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   ด้านการเคลื่อนไหว</a:t>
            </a:r>
            <a:endParaRPr lang="en-US" b="1" dirty="0">
              <a:solidFill>
                <a:schemeClr val="tx1"/>
              </a:solidFill>
              <a:latin typeface="TH SarabunPSK" pitchFamily="34" charset="-34"/>
              <a:ea typeface="Calibri"/>
              <a:cs typeface="TH SarabunPSK" pitchFamily="34" charset="-34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83568" y="5589240"/>
            <a:ext cx="7848872" cy="52322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th-TH" b="1" dirty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กระโดดขาเดียวไปข้างหน้า </a:t>
            </a:r>
            <a:r>
              <a:rPr lang="en-US" b="1" dirty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2</a:t>
            </a:r>
            <a:r>
              <a:rPr lang="th-TH" b="1" dirty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 ครั้ง / กระโดดสองเท้าพร้อมกัน / เดินต่อส้นเท้า </a:t>
            </a:r>
            <a:endParaRPr lang="en-US" b="1" dirty="0">
              <a:solidFill>
                <a:schemeClr val="tx1"/>
              </a:solidFill>
              <a:latin typeface="TH SarabunPSK" pitchFamily="34" charset="-34"/>
              <a:ea typeface="Calibri"/>
              <a:cs typeface="TH SarabunPSK" pitchFamily="34" charset="-34"/>
            </a:endParaRPr>
          </a:p>
        </p:txBody>
      </p:sp>
      <p:pic>
        <p:nvPicPr>
          <p:cNvPr id="9" name="Picture 3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97" r="21538"/>
          <a:stretch/>
        </p:blipFill>
        <p:spPr bwMode="auto">
          <a:xfrm>
            <a:off x="6300192" y="2008319"/>
            <a:ext cx="2395990" cy="324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988840"/>
            <a:ext cx="2448271" cy="324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3314" name="Picture 2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4951"/>
          <a:stretch/>
        </p:blipFill>
        <p:spPr bwMode="auto">
          <a:xfrm>
            <a:off x="3563915" y="2011280"/>
            <a:ext cx="2376237" cy="324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37414513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095890" y="836711"/>
            <a:ext cx="7128792" cy="954107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th-TH" b="1" dirty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๑.แบบบันทึกการเฝ้าระวังและส่งเสริมพัฒนาการเด็กปฐมวัย </a:t>
            </a:r>
            <a:r>
              <a:rPr lang="en-US" b="1" dirty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DSPM</a:t>
            </a:r>
            <a:r>
              <a:rPr lang="th-TH" b="1" dirty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 </a:t>
            </a:r>
          </a:p>
          <a:p>
            <a:r>
              <a:rPr lang="th-TH" b="1" dirty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   ด้านการเคลื่อนไหว</a:t>
            </a:r>
            <a:endParaRPr lang="en-US" b="1" dirty="0">
              <a:solidFill>
                <a:schemeClr val="tx1"/>
              </a:solidFill>
              <a:latin typeface="TH SarabunPSK" pitchFamily="34" charset="-34"/>
              <a:ea typeface="Calibri"/>
              <a:cs typeface="TH SarabunPSK" pitchFamily="34" charset="-34"/>
            </a:endParaRPr>
          </a:p>
        </p:txBody>
      </p:sp>
      <p:pic>
        <p:nvPicPr>
          <p:cNvPr id="3079" name="Picture 7" descr="ไม่มีคำอธิบายรูปภาพ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270" b="31180"/>
          <a:stretch/>
        </p:blipFill>
        <p:spPr bwMode="auto">
          <a:xfrm>
            <a:off x="6300192" y="2079248"/>
            <a:ext cx="2466082" cy="324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081" name="Picture 9" descr="ไม่มีคำอธิบายรูปภาพ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324"/>
          <a:stretch/>
        </p:blipFill>
        <p:spPr bwMode="auto">
          <a:xfrm>
            <a:off x="683568" y="2079248"/>
            <a:ext cx="2448271" cy="324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083" name="Picture 11" descr="ไม่มีคำอธิบายรูปภาพ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630" r="26011" b="19119"/>
          <a:stretch/>
        </p:blipFill>
        <p:spPr bwMode="auto">
          <a:xfrm>
            <a:off x="3452428" y="2077980"/>
            <a:ext cx="2415716" cy="324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1" name="TextBox 10"/>
          <p:cNvSpPr txBox="1"/>
          <p:nvPr/>
        </p:nvSpPr>
        <p:spPr>
          <a:xfrm>
            <a:off x="1095890" y="5589240"/>
            <a:ext cx="7128792" cy="52322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th-TH" b="1" dirty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กระโดดขาเดียว /กระโดดขาคู่พร้อมกันไปด้านหน้า และถอยหลัง</a:t>
            </a:r>
            <a:endParaRPr lang="en-US" b="1" dirty="0">
              <a:solidFill>
                <a:schemeClr val="tx1"/>
              </a:solidFill>
              <a:latin typeface="TH SarabunPSK" pitchFamily="34" charset="-34"/>
              <a:ea typeface="Calibri"/>
              <a:cs typeface="TH SarabunPSK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09627905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095890" y="836711"/>
            <a:ext cx="7128792" cy="954107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th-TH" b="1" dirty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๑.แบบบันทึกการเฝ้าระวังและส่งเสริมพัฒนาการเด็กปฐมวัย </a:t>
            </a:r>
            <a:r>
              <a:rPr lang="en-US" b="1" dirty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DSPM</a:t>
            </a:r>
            <a:r>
              <a:rPr lang="th-TH" b="1" dirty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 </a:t>
            </a:r>
          </a:p>
          <a:p>
            <a:r>
              <a:rPr lang="th-TH" b="1" dirty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   ด้านการเคลื่อนไหว</a:t>
            </a:r>
            <a:endParaRPr lang="en-US" b="1" dirty="0">
              <a:solidFill>
                <a:schemeClr val="tx1"/>
              </a:solidFill>
              <a:latin typeface="TH SarabunPSK" pitchFamily="34" charset="-34"/>
              <a:ea typeface="Calibri"/>
              <a:cs typeface="TH SarabunPSK" pitchFamily="34" charset="-34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23528" y="5631506"/>
            <a:ext cx="8640960" cy="52322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th-TH" b="1" dirty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กระโดดขาเดียว </a:t>
            </a:r>
            <a:r>
              <a:rPr lang="en-US" b="1" dirty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4</a:t>
            </a:r>
            <a:r>
              <a:rPr lang="th-TH" b="1" dirty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 ครั้ง/กระโดดสองเท้าไปด้านข้างและถอยหลัง /วิ่งหลบหลีกสิ่งกีดขวาง</a:t>
            </a:r>
            <a:endParaRPr lang="en-US" b="1" dirty="0">
              <a:solidFill>
                <a:schemeClr val="tx1"/>
              </a:solidFill>
              <a:latin typeface="TH SarabunPSK" pitchFamily="34" charset="-34"/>
              <a:ea typeface="Calibri"/>
              <a:cs typeface="TH SarabunPSK" pitchFamily="34" charset="-34"/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481" r="26292"/>
          <a:stretch/>
        </p:blipFill>
        <p:spPr bwMode="auto">
          <a:xfrm>
            <a:off x="6088149" y="2135911"/>
            <a:ext cx="2448272" cy="324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07" r="9625"/>
          <a:stretch/>
        </p:blipFill>
        <p:spPr bwMode="auto">
          <a:xfrm>
            <a:off x="600646" y="2121709"/>
            <a:ext cx="2387178" cy="324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196" name="Picture 4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12" r="2290"/>
          <a:stretch/>
        </p:blipFill>
        <p:spPr bwMode="auto">
          <a:xfrm>
            <a:off x="3427835" y="2121709"/>
            <a:ext cx="2368301" cy="324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01229409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259632" y="562170"/>
            <a:ext cx="7128792" cy="954107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th-TH" b="1" dirty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๑. แบบบันทึกการเฝ้าระวังและส่งเสริมพัฒนาการเด็กปฐมวัย </a:t>
            </a:r>
            <a:r>
              <a:rPr lang="en-US" b="1" dirty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DSPM</a:t>
            </a:r>
            <a:r>
              <a:rPr lang="th-TH" b="1" dirty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 </a:t>
            </a:r>
          </a:p>
          <a:p>
            <a:r>
              <a:rPr lang="th-TH" b="1" dirty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   ด้านการเคลื่อนไหว</a:t>
            </a:r>
            <a:endParaRPr lang="en-US" b="1" dirty="0">
              <a:solidFill>
                <a:schemeClr val="tx1"/>
              </a:solidFill>
              <a:latin typeface="TH SarabunPSK" pitchFamily="34" charset="-34"/>
              <a:ea typeface="Calibri"/>
              <a:cs typeface="TH SarabunPSK" pitchFamily="34" charset="-34"/>
            </a:endParaRPr>
          </a:p>
        </p:txBody>
      </p:sp>
      <p:pic>
        <p:nvPicPr>
          <p:cNvPr id="3074" name="Picture 2" descr="D:\งานปี 63\งานประเมินมาตรฐาน\19187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050166"/>
            <a:ext cx="2376264" cy="324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077" name="Picture 5" descr="D:\งานปี 63\งานประเมินมาตรฐาน\191877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888" y="2079248"/>
            <a:ext cx="2376264" cy="324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8" name="TextBox 7"/>
          <p:cNvSpPr txBox="1"/>
          <p:nvPr/>
        </p:nvSpPr>
        <p:spPr>
          <a:xfrm>
            <a:off x="323528" y="5631506"/>
            <a:ext cx="8640960" cy="52322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th-TH" b="1" dirty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กระโดดขาเดียว </a:t>
            </a:r>
            <a:r>
              <a:rPr lang="en-US" b="1" dirty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4</a:t>
            </a:r>
            <a:r>
              <a:rPr lang="th-TH" b="1" dirty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 ครั้ง/วิ่งหลบหลีกสิ่งกีดขวาง/เคลื่อนไหวร่างกายตามที่ตกลงกัน</a:t>
            </a:r>
            <a:endParaRPr lang="en-US" b="1" dirty="0">
              <a:solidFill>
                <a:schemeClr val="tx1"/>
              </a:solidFill>
              <a:latin typeface="TH SarabunPSK" pitchFamily="34" charset="-34"/>
              <a:ea typeface="Calibri"/>
              <a:cs typeface="TH SarabunPSK" pitchFamily="34" charset="-34"/>
            </a:endParaRPr>
          </a:p>
        </p:txBody>
      </p:sp>
      <p:pic>
        <p:nvPicPr>
          <p:cNvPr id="9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192" y="2107543"/>
            <a:ext cx="2430457" cy="324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31684151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065736" y="692696"/>
            <a:ext cx="7364542" cy="1083374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>
              <a:lnSpc>
                <a:spcPct val="115000"/>
              </a:lnSpc>
            </a:pPr>
            <a:r>
              <a:rPr lang="th-TH" b="1" dirty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    ๒. แบบบันทึกการเฝ้าระวังและส่งเสริมพัฒนาการเด็กปฐมวัย </a:t>
            </a:r>
            <a:r>
              <a:rPr lang="en-US" b="1" dirty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DSPM</a:t>
            </a:r>
            <a:r>
              <a:rPr lang="th-TH" b="1" dirty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 </a:t>
            </a:r>
          </a:p>
          <a:p>
            <a:pPr>
              <a:lnSpc>
                <a:spcPct val="115000"/>
              </a:lnSpc>
            </a:pPr>
            <a:r>
              <a:rPr lang="th-TH" b="1" dirty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      ด้านการใช้กล้ามเนื้อมัดเล็กและสติปัญญา</a:t>
            </a:r>
            <a:endParaRPr lang="en-US" b="1" dirty="0">
              <a:solidFill>
                <a:schemeClr val="tx1"/>
              </a:solidFill>
              <a:latin typeface="TH SarabunPSK" pitchFamily="34" charset="-34"/>
              <a:ea typeface="Calibri"/>
              <a:cs typeface="TH SarabunPSK" pitchFamily="34" charset="-34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827584" y="5733256"/>
            <a:ext cx="7602693" cy="52322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th-TH" b="1" dirty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ตัดกระดาษรูปสี่เหลี่ยม/ประกอบรูปภาพตัดต่อ </a:t>
            </a:r>
            <a:r>
              <a:rPr lang="en-US" b="1" dirty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8</a:t>
            </a:r>
            <a:r>
              <a:rPr lang="th-TH" b="1" dirty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 ชิ้น/ตัดกระดาษเส้นตรง</a:t>
            </a:r>
            <a:endParaRPr lang="en-US" b="1" dirty="0">
              <a:solidFill>
                <a:schemeClr val="tx1"/>
              </a:solidFill>
              <a:latin typeface="TH SarabunPSK" pitchFamily="34" charset="-34"/>
              <a:ea typeface="Calibri"/>
              <a:cs typeface="TH SarabunPSK" pitchFamily="34" charset="-34"/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935" r="28805"/>
          <a:stretch/>
        </p:blipFill>
        <p:spPr bwMode="auto">
          <a:xfrm>
            <a:off x="467544" y="2184190"/>
            <a:ext cx="2388358" cy="324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7864" y="2198726"/>
            <a:ext cx="2412000" cy="321539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Picture 7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632"/>
          <a:stretch/>
        </p:blipFill>
        <p:spPr bwMode="auto">
          <a:xfrm>
            <a:off x="6156176" y="2208794"/>
            <a:ext cx="2433729" cy="324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885111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899592" y="836711"/>
            <a:ext cx="7325089" cy="1083374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>
              <a:lnSpc>
                <a:spcPct val="115000"/>
              </a:lnSpc>
            </a:pPr>
            <a:r>
              <a:rPr lang="th-TH" b="1" dirty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   ๓. แบบบันทึกการเฝ้าระวังและส่งเสริมพัฒนาการเด็กปฐมวัย </a:t>
            </a:r>
            <a:r>
              <a:rPr lang="en-US" b="1" dirty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DSPM</a:t>
            </a:r>
            <a:r>
              <a:rPr lang="th-TH" b="1" dirty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 </a:t>
            </a:r>
          </a:p>
          <a:p>
            <a:pPr>
              <a:lnSpc>
                <a:spcPct val="115000"/>
              </a:lnSpc>
            </a:pPr>
            <a:r>
              <a:rPr lang="th-TH" b="1" dirty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    ด้านการเข้าใจภาษา</a:t>
            </a:r>
            <a:endParaRPr lang="en-US" b="1" dirty="0">
              <a:solidFill>
                <a:schemeClr val="tx1"/>
              </a:solidFill>
              <a:latin typeface="TH SarabunPSK" pitchFamily="34" charset="-34"/>
              <a:ea typeface="Calibri"/>
              <a:cs typeface="TH SarabunPSK" pitchFamily="34" charset="-34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11560" y="5877272"/>
            <a:ext cx="8004817" cy="52322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th-TH" b="1" dirty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เลือกวัตถุขนาดใหญ่-เล็ก / เลือกภาพกลางวัน-กลางคืน / เลือกสีได้ </a:t>
            </a:r>
            <a:r>
              <a:rPr lang="en-US" b="1" dirty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8</a:t>
            </a:r>
            <a:r>
              <a:rPr lang="th-TH" b="1" dirty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 สี</a:t>
            </a:r>
            <a:endParaRPr lang="en-US" b="1" dirty="0">
              <a:solidFill>
                <a:schemeClr val="tx1"/>
              </a:solidFill>
              <a:latin typeface="TH SarabunPSK" pitchFamily="34" charset="-34"/>
              <a:ea typeface="Calibri"/>
              <a:cs typeface="TH SarabunPSK" pitchFamily="34" charset="-34"/>
            </a:endParaRPr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62536" y="2348880"/>
            <a:ext cx="2430457" cy="324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4339" name="Picture 3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30" r="11448"/>
          <a:stretch/>
        </p:blipFill>
        <p:spPr bwMode="auto">
          <a:xfrm>
            <a:off x="6084167" y="2366458"/>
            <a:ext cx="2532209" cy="324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4340" name="Picture 4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91" r="2671"/>
          <a:stretch/>
        </p:blipFill>
        <p:spPr bwMode="auto">
          <a:xfrm>
            <a:off x="611560" y="2348880"/>
            <a:ext cx="2381587" cy="324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01229409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899592" y="836711"/>
            <a:ext cx="7325090" cy="1083374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>
              <a:lnSpc>
                <a:spcPct val="115000"/>
              </a:lnSpc>
            </a:pPr>
            <a:r>
              <a:rPr lang="th-TH" b="1" dirty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   ๔. แบบบันทึกการเฝ้าระวังและส่งเสริมพัฒนาการเด็กปฐมวัย </a:t>
            </a:r>
            <a:r>
              <a:rPr lang="en-US" b="1" dirty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DSPM </a:t>
            </a:r>
            <a:r>
              <a:rPr lang="th-TH" b="1" dirty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       </a:t>
            </a:r>
          </a:p>
          <a:p>
            <a:pPr>
              <a:lnSpc>
                <a:spcPct val="115000"/>
              </a:lnSpc>
            </a:pPr>
            <a:r>
              <a:rPr lang="th-TH" b="1" dirty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       การใช้ภาษา</a:t>
            </a:r>
            <a:endParaRPr lang="en-US" b="1" dirty="0">
              <a:solidFill>
                <a:schemeClr val="tx1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095890" y="5589240"/>
            <a:ext cx="6716470" cy="52322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th-TH" b="1" dirty="0">
                <a:solidFill>
                  <a:schemeClr val="tx1"/>
                </a:solidFill>
                <a:latin typeface="TH SarabunPSK" pitchFamily="34" charset="-34"/>
                <a:ea typeface="Calibri"/>
                <a:cs typeface="TH SarabunPSK" pitchFamily="34" charset="-34"/>
              </a:rPr>
              <a:t>พูดคุย ตอบคำถาม พลัดกันคุยกับเพื่อนในกลุ่ม</a:t>
            </a:r>
            <a:endParaRPr lang="en-US" b="1" dirty="0">
              <a:solidFill>
                <a:schemeClr val="tx1"/>
              </a:solidFill>
              <a:latin typeface="TH SarabunPSK" pitchFamily="34" charset="-34"/>
              <a:ea typeface="Calibri"/>
              <a:cs typeface="TH SarabunPSK" pitchFamily="34" charset="-34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2132856"/>
            <a:ext cx="2520280" cy="324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3" y="2132856"/>
            <a:ext cx="2592288" cy="324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2" name="Picture 6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266" r="28221"/>
          <a:stretch/>
        </p:blipFill>
        <p:spPr bwMode="auto">
          <a:xfrm>
            <a:off x="6300192" y="2132856"/>
            <a:ext cx="2520279" cy="324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1229409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095890" y="836711"/>
            <a:ext cx="7128792" cy="954107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th-TH" b="1" dirty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๕. แบบบันทึกการเฝ้าระวังและส่งเสริมพัฒนาการเด็กปฐมวัย </a:t>
            </a:r>
            <a:r>
              <a:rPr lang="en-US" b="1" dirty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DSPM</a:t>
            </a:r>
            <a:r>
              <a:rPr lang="th-TH" b="1" dirty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 </a:t>
            </a:r>
          </a:p>
          <a:p>
            <a:r>
              <a:rPr lang="th-TH" b="1" dirty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การช่วยเหลือตัวเอง และสังคม</a:t>
            </a:r>
            <a:endParaRPr lang="en-US" b="1" dirty="0">
              <a:solidFill>
                <a:schemeClr val="tx1"/>
              </a:solidFill>
              <a:latin typeface="TH SarabunPSK" pitchFamily="34" charset="-34"/>
              <a:ea typeface="Calibri"/>
              <a:cs typeface="TH SarabunPSK" pitchFamily="34" charset="-34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64024" y="5733256"/>
            <a:ext cx="8287940" cy="52322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th-TH" b="1" dirty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สามารถช่วยเหลือตนเองได้ แปรงฟันได้ทั่วทั้งปาก ทำงานที่ได้รับมอบหมาได้สำเร็จ</a:t>
            </a:r>
            <a:endParaRPr lang="en-US" b="1" dirty="0">
              <a:solidFill>
                <a:schemeClr val="tx1"/>
              </a:solidFill>
              <a:latin typeface="TH SarabunPSK" pitchFamily="34" charset="-34"/>
              <a:ea typeface="Calibri"/>
              <a:cs typeface="TH SarabunPSK" pitchFamily="34" charset="-34"/>
            </a:endParaRP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3692" y="2118850"/>
            <a:ext cx="2448272" cy="324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43" r="22901"/>
          <a:stretch/>
        </p:blipFill>
        <p:spPr bwMode="auto">
          <a:xfrm>
            <a:off x="464024" y="2132855"/>
            <a:ext cx="2739824" cy="324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0680"/>
          <a:stretch/>
        </p:blipFill>
        <p:spPr bwMode="auto">
          <a:xfrm>
            <a:off x="3491880" y="2132855"/>
            <a:ext cx="2577605" cy="324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01229409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827584" y="836712"/>
            <a:ext cx="7560840" cy="138499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th-TH" b="1" dirty="0">
                <a:latin typeface="TH SarabunPSK" pitchFamily="34" charset="-34"/>
                <a:cs typeface="TH SarabunPSK" pitchFamily="34" charset="-34"/>
              </a:rPr>
              <a:t>ตัวบ่งชี้ที่ ๓</a:t>
            </a:r>
            <a:r>
              <a:rPr lang="en-US" b="1" dirty="0">
                <a:latin typeface="TH SarabunPSK" pitchFamily="34" charset="-34"/>
                <a:cs typeface="TH SarabunPSK" pitchFamily="34" charset="-34"/>
              </a:rPr>
              <a:t>.</a:t>
            </a:r>
            <a:r>
              <a:rPr lang="th-TH" b="1" dirty="0">
                <a:latin typeface="TH SarabunPSK" pitchFamily="34" charset="-34"/>
                <a:cs typeface="TH SarabunPSK" pitchFamily="34" charset="-34"/>
              </a:rPr>
              <a:t>๓ ข เด็กมีพัฒนาการด้านการเคลื่อนไหว</a:t>
            </a:r>
            <a:endParaRPr lang="en-US" b="1" dirty="0">
              <a:latin typeface="TH SarabunPSK" pitchFamily="34" charset="-34"/>
              <a:cs typeface="TH SarabunPSK" pitchFamily="34" charset="-34"/>
            </a:endParaRPr>
          </a:p>
          <a:p>
            <a:r>
              <a:rPr lang="th-TH" b="1" dirty="0">
                <a:latin typeface="TH SarabunPSK" pitchFamily="34" charset="-34"/>
                <a:cs typeface="TH SarabunPSK" pitchFamily="34" charset="-34"/>
              </a:rPr>
              <a:t>	๓</a:t>
            </a:r>
            <a:r>
              <a:rPr lang="en-US" b="1" dirty="0">
                <a:latin typeface="TH SarabunPSK" pitchFamily="34" charset="-34"/>
                <a:cs typeface="TH SarabunPSK" pitchFamily="34" charset="-34"/>
              </a:rPr>
              <a:t>.</a:t>
            </a:r>
            <a:r>
              <a:rPr lang="th-TH" b="1" dirty="0">
                <a:latin typeface="TH SarabunPSK" pitchFamily="34" charset="-34"/>
                <a:cs typeface="TH SarabunPSK" pitchFamily="34" charset="-34"/>
              </a:rPr>
              <a:t>๓</a:t>
            </a:r>
            <a:r>
              <a:rPr lang="en-US" b="1" dirty="0">
                <a:latin typeface="TH SarabunPSK" pitchFamily="34" charset="-34"/>
                <a:cs typeface="TH SarabunPSK" pitchFamily="34" charset="-34"/>
              </a:rPr>
              <a:t>.</a:t>
            </a:r>
            <a:r>
              <a:rPr lang="th-TH" b="1" dirty="0">
                <a:latin typeface="TH SarabunPSK" pitchFamily="34" charset="-34"/>
                <a:cs typeface="TH SarabunPSK" pitchFamily="34" charset="-34"/>
              </a:rPr>
              <a:t>๑ ข เด็กมีพัฒนาการด้านการใช้กล้ามเนื้อมัดใหญ่สามารถเคลื่อนไหวและทรงตัวได้ตามวัย</a:t>
            </a:r>
            <a:endParaRPr lang="en-US" b="1" dirty="0">
              <a:latin typeface="TH SarabunPSK" pitchFamily="34" charset="-34"/>
              <a:cs typeface="TH SarabunPSK" pitchFamily="34" charset="-34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2564904"/>
            <a:ext cx="2430457" cy="324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2564904"/>
            <a:ext cx="2430457" cy="324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1880" y="2564904"/>
            <a:ext cx="2430457" cy="324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83455648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899592" y="620688"/>
            <a:ext cx="7563966" cy="105740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>
              <a:lnSpc>
                <a:spcPct val="115000"/>
              </a:lnSpc>
            </a:pPr>
            <a:r>
              <a:rPr lang="th-TH" b="1" dirty="0">
                <a:latin typeface="TH SarabunPSK" pitchFamily="34" charset="-34"/>
                <a:cs typeface="TH SarabunPSK" pitchFamily="34" charset="-34"/>
              </a:rPr>
              <a:t> ๓</a:t>
            </a:r>
            <a:r>
              <a:rPr lang="en-US" b="1" dirty="0">
                <a:latin typeface="TH SarabunPSK" pitchFamily="34" charset="-34"/>
                <a:cs typeface="TH SarabunPSK" pitchFamily="34" charset="-34"/>
              </a:rPr>
              <a:t>.</a:t>
            </a:r>
            <a:r>
              <a:rPr lang="th-TH" b="1" dirty="0">
                <a:latin typeface="TH SarabunPSK" pitchFamily="34" charset="-34"/>
                <a:cs typeface="TH SarabunPSK" pitchFamily="34" charset="-34"/>
              </a:rPr>
              <a:t>๓</a:t>
            </a:r>
            <a:r>
              <a:rPr lang="en-US" b="1" dirty="0">
                <a:latin typeface="TH SarabunPSK" pitchFamily="34" charset="-34"/>
                <a:cs typeface="TH SarabunPSK" pitchFamily="34" charset="-34"/>
              </a:rPr>
              <a:t>.</a:t>
            </a:r>
            <a:r>
              <a:rPr lang="th-TH" b="1" dirty="0">
                <a:latin typeface="TH SarabunPSK" pitchFamily="34" charset="-34"/>
                <a:cs typeface="TH SarabunPSK" pitchFamily="34" charset="-34"/>
              </a:rPr>
              <a:t>๑ ข เด็กมีพัฒนาการด้านการใช้กล้ามเนื้อมัดใหญ่สามารถเคลื่อนไหวและทรงตัวได้ตามวัย</a:t>
            </a:r>
            <a:endParaRPr lang="en-US" b="1" dirty="0">
              <a:latin typeface="TH SarabunPSK" pitchFamily="34" charset="-34"/>
              <a:cs typeface="TH SarabunPSK" pitchFamily="34" charset="-34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52" r="7808"/>
          <a:stretch/>
        </p:blipFill>
        <p:spPr bwMode="auto">
          <a:xfrm>
            <a:off x="899592" y="1916832"/>
            <a:ext cx="2770496" cy="324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421" t="15995" r="25845" b="19747"/>
          <a:stretch/>
        </p:blipFill>
        <p:spPr bwMode="auto">
          <a:xfrm>
            <a:off x="5652120" y="1916832"/>
            <a:ext cx="2811438" cy="324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8" name="TextBox 7"/>
          <p:cNvSpPr txBox="1"/>
          <p:nvPr/>
        </p:nvSpPr>
        <p:spPr>
          <a:xfrm>
            <a:off x="1916088" y="5445224"/>
            <a:ext cx="5472608" cy="56188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th-TH" b="1" dirty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ภาพกิจกรรมเคลื่อนไหวและจังหวะ</a:t>
            </a:r>
            <a:endParaRPr lang="en-US" b="1" dirty="0">
              <a:solidFill>
                <a:schemeClr val="tx1"/>
              </a:solidFill>
              <a:latin typeface="TH SarabunPSK" pitchFamily="34" charset="-34"/>
              <a:cs typeface="TH SarabunPSK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92984909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159732" y="5536294"/>
            <a:ext cx="4896544" cy="56188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th-TH" b="1" dirty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ภาพกิจกรรมกลางแจ้ง</a:t>
            </a:r>
            <a:endParaRPr lang="en-US" b="1" dirty="0">
              <a:solidFill>
                <a:schemeClr val="tx1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515" r="22777"/>
          <a:stretch/>
        </p:blipFill>
        <p:spPr bwMode="auto">
          <a:xfrm>
            <a:off x="395536" y="2122949"/>
            <a:ext cx="2592288" cy="324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36" r="7229"/>
          <a:stretch/>
        </p:blipFill>
        <p:spPr bwMode="auto">
          <a:xfrm>
            <a:off x="3311860" y="2122949"/>
            <a:ext cx="2592288" cy="324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638" r="24222"/>
          <a:stretch/>
        </p:blipFill>
        <p:spPr bwMode="auto">
          <a:xfrm>
            <a:off x="6228184" y="2122949"/>
            <a:ext cx="2511188" cy="324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7" name="TextBox 6"/>
          <p:cNvSpPr txBox="1"/>
          <p:nvPr/>
        </p:nvSpPr>
        <p:spPr>
          <a:xfrm>
            <a:off x="899592" y="620688"/>
            <a:ext cx="7563966" cy="105740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>
              <a:lnSpc>
                <a:spcPct val="115000"/>
              </a:lnSpc>
            </a:pPr>
            <a:r>
              <a:rPr lang="th-TH" b="1" dirty="0">
                <a:latin typeface="TH SarabunPSK" pitchFamily="34" charset="-34"/>
                <a:cs typeface="TH SarabunPSK" pitchFamily="34" charset="-34"/>
              </a:rPr>
              <a:t> ๓</a:t>
            </a:r>
            <a:r>
              <a:rPr lang="en-US" b="1" dirty="0">
                <a:latin typeface="TH SarabunPSK" pitchFamily="34" charset="-34"/>
                <a:cs typeface="TH SarabunPSK" pitchFamily="34" charset="-34"/>
              </a:rPr>
              <a:t>.</a:t>
            </a:r>
            <a:r>
              <a:rPr lang="th-TH" b="1" dirty="0">
                <a:latin typeface="TH SarabunPSK" pitchFamily="34" charset="-34"/>
                <a:cs typeface="TH SarabunPSK" pitchFamily="34" charset="-34"/>
              </a:rPr>
              <a:t>๓</a:t>
            </a:r>
            <a:r>
              <a:rPr lang="en-US" b="1" dirty="0">
                <a:latin typeface="TH SarabunPSK" pitchFamily="34" charset="-34"/>
                <a:cs typeface="TH SarabunPSK" pitchFamily="34" charset="-34"/>
              </a:rPr>
              <a:t>.</a:t>
            </a:r>
            <a:r>
              <a:rPr lang="th-TH" b="1" dirty="0">
                <a:latin typeface="TH SarabunPSK" pitchFamily="34" charset="-34"/>
                <a:cs typeface="TH SarabunPSK" pitchFamily="34" charset="-34"/>
              </a:rPr>
              <a:t>๑ ข เด็กมีพัฒนาการด้านการใช้กล้ามเนื้อมัดใหญ่สามารถเคลื่อนไหวและทรงตัวได้ตามวัย</a:t>
            </a:r>
            <a:endParaRPr lang="en-US" b="1" dirty="0">
              <a:latin typeface="TH SarabunPSK" pitchFamily="34" charset="-34"/>
              <a:cs typeface="TH SarabunPSK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32937446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339752" y="5877272"/>
            <a:ext cx="4096072" cy="56188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th-TH" b="1" dirty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กิจกรรมสร้างสรรค์</a:t>
            </a:r>
            <a:endParaRPr lang="en-US" b="1" dirty="0">
              <a:solidFill>
                <a:schemeClr val="tx1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711" r="11550"/>
          <a:stretch/>
        </p:blipFill>
        <p:spPr bwMode="auto">
          <a:xfrm>
            <a:off x="395536" y="2132856"/>
            <a:ext cx="2664296" cy="324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194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92" r="12320"/>
          <a:stretch/>
        </p:blipFill>
        <p:spPr bwMode="auto">
          <a:xfrm>
            <a:off x="3275854" y="2105961"/>
            <a:ext cx="2664297" cy="324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0241" y="2105961"/>
            <a:ext cx="2520280" cy="324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8" name="TextBox 7"/>
          <p:cNvSpPr txBox="1"/>
          <p:nvPr/>
        </p:nvSpPr>
        <p:spPr>
          <a:xfrm>
            <a:off x="827582" y="476672"/>
            <a:ext cx="7560840" cy="138499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th-TH" b="1" dirty="0">
                <a:latin typeface="TH SarabunPSK" pitchFamily="34" charset="-34"/>
                <a:cs typeface="TH SarabunPSK" pitchFamily="34" charset="-34"/>
              </a:rPr>
              <a:t>ตัวบ่งชี้ที่ ๓</a:t>
            </a:r>
            <a:r>
              <a:rPr lang="en-US" b="1" dirty="0">
                <a:latin typeface="TH SarabunPSK" pitchFamily="34" charset="-34"/>
                <a:cs typeface="TH SarabunPSK" pitchFamily="34" charset="-34"/>
              </a:rPr>
              <a:t>.</a:t>
            </a:r>
            <a:r>
              <a:rPr lang="th-TH" b="1" dirty="0">
                <a:latin typeface="TH SarabunPSK" pitchFamily="34" charset="-34"/>
                <a:cs typeface="TH SarabunPSK" pitchFamily="34" charset="-34"/>
              </a:rPr>
              <a:t>๓ ข เด็กมีพัฒนาการด้านการเคลื่อนไหว</a:t>
            </a:r>
            <a:endParaRPr lang="en-US" b="1" dirty="0">
              <a:latin typeface="TH SarabunPSK" pitchFamily="34" charset="-34"/>
              <a:cs typeface="TH SarabunPSK" pitchFamily="34" charset="-34"/>
            </a:endParaRPr>
          </a:p>
          <a:p>
            <a:r>
              <a:rPr lang="th-TH" b="1" dirty="0">
                <a:latin typeface="TH SarabunPSK" pitchFamily="34" charset="-34"/>
                <a:cs typeface="TH SarabunPSK" pitchFamily="34" charset="-34"/>
              </a:rPr>
              <a:t>	๓</a:t>
            </a:r>
            <a:r>
              <a:rPr lang="en-US" b="1" dirty="0">
                <a:latin typeface="TH SarabunPSK" pitchFamily="34" charset="-34"/>
                <a:cs typeface="TH SarabunPSK" pitchFamily="34" charset="-34"/>
              </a:rPr>
              <a:t>.</a:t>
            </a:r>
            <a:r>
              <a:rPr lang="th-TH" b="1" dirty="0">
                <a:latin typeface="TH SarabunPSK" pitchFamily="34" charset="-34"/>
                <a:cs typeface="TH SarabunPSK" pitchFamily="34" charset="-34"/>
              </a:rPr>
              <a:t>๓</a:t>
            </a:r>
            <a:r>
              <a:rPr lang="en-US" b="1" dirty="0">
                <a:latin typeface="TH SarabunPSK" pitchFamily="34" charset="-34"/>
                <a:cs typeface="TH SarabunPSK" pitchFamily="34" charset="-34"/>
              </a:rPr>
              <a:t>.</a:t>
            </a:r>
            <a:r>
              <a:rPr lang="th-TH" b="1" dirty="0">
                <a:latin typeface="TH SarabunPSK" pitchFamily="34" charset="-34"/>
                <a:cs typeface="TH SarabunPSK" pitchFamily="34" charset="-34"/>
              </a:rPr>
              <a:t>๒ ข เด็กมีพัฒนาการด้านการใช้กล้ามเนื้อมัดเล็กและการประสานงานระหว่างมือกับตาตามวัย</a:t>
            </a:r>
            <a:endParaRPr lang="en-US" b="1" dirty="0">
              <a:latin typeface="TH SarabunPSK" pitchFamily="34" charset="-34"/>
              <a:cs typeface="TH SarabunPSK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427472731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2771800" y="5748100"/>
            <a:ext cx="3805034" cy="52322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th-TH" b="1" dirty="0">
                <a:latin typeface="TH SarabunPSK" pitchFamily="34" charset="-34"/>
                <a:cs typeface="TH SarabunPSK" pitchFamily="34" charset="-34"/>
              </a:rPr>
              <a:t> ภาพกิจกรรมเสรี</a:t>
            </a:r>
            <a:endParaRPr lang="en-US" b="1" dirty="0">
              <a:latin typeface="TH SarabunPSK" pitchFamily="34" charset="-34"/>
              <a:cs typeface="TH SarabunPSK" pitchFamily="34" charset="-34"/>
            </a:endParaRPr>
          </a:p>
        </p:txBody>
      </p:sp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2075987"/>
            <a:ext cx="2664296" cy="324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220" name="Picture 4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96" t="1036" r="31481" b="-276"/>
          <a:stretch/>
        </p:blipFill>
        <p:spPr bwMode="auto">
          <a:xfrm>
            <a:off x="6156176" y="2100593"/>
            <a:ext cx="2592288" cy="321539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221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8416" y="2088290"/>
            <a:ext cx="2668291" cy="324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8" name="TextBox 7"/>
          <p:cNvSpPr txBox="1"/>
          <p:nvPr/>
        </p:nvSpPr>
        <p:spPr>
          <a:xfrm>
            <a:off x="827582" y="476672"/>
            <a:ext cx="7560840" cy="138499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th-TH" b="1" dirty="0">
                <a:latin typeface="TH SarabunPSK" pitchFamily="34" charset="-34"/>
                <a:cs typeface="TH SarabunPSK" pitchFamily="34" charset="-34"/>
              </a:rPr>
              <a:t>ตัวบ่งชี้ที่ ๓</a:t>
            </a:r>
            <a:r>
              <a:rPr lang="en-US" b="1" dirty="0">
                <a:latin typeface="TH SarabunPSK" pitchFamily="34" charset="-34"/>
                <a:cs typeface="TH SarabunPSK" pitchFamily="34" charset="-34"/>
              </a:rPr>
              <a:t>.</a:t>
            </a:r>
            <a:r>
              <a:rPr lang="th-TH" b="1" dirty="0">
                <a:latin typeface="TH SarabunPSK" pitchFamily="34" charset="-34"/>
                <a:cs typeface="TH SarabunPSK" pitchFamily="34" charset="-34"/>
              </a:rPr>
              <a:t>๓ ข เด็กมีพัฒนาการด้านการเคลื่อนไหว</a:t>
            </a:r>
            <a:endParaRPr lang="en-US" b="1" dirty="0">
              <a:latin typeface="TH SarabunPSK" pitchFamily="34" charset="-34"/>
              <a:cs typeface="TH SarabunPSK" pitchFamily="34" charset="-34"/>
            </a:endParaRPr>
          </a:p>
          <a:p>
            <a:r>
              <a:rPr lang="th-TH" b="1" dirty="0">
                <a:latin typeface="TH SarabunPSK" pitchFamily="34" charset="-34"/>
                <a:cs typeface="TH SarabunPSK" pitchFamily="34" charset="-34"/>
              </a:rPr>
              <a:t>	๓</a:t>
            </a:r>
            <a:r>
              <a:rPr lang="en-US" b="1" dirty="0">
                <a:latin typeface="TH SarabunPSK" pitchFamily="34" charset="-34"/>
                <a:cs typeface="TH SarabunPSK" pitchFamily="34" charset="-34"/>
              </a:rPr>
              <a:t>.</a:t>
            </a:r>
            <a:r>
              <a:rPr lang="th-TH" b="1" dirty="0">
                <a:latin typeface="TH SarabunPSK" pitchFamily="34" charset="-34"/>
                <a:cs typeface="TH SarabunPSK" pitchFamily="34" charset="-34"/>
              </a:rPr>
              <a:t>๓</a:t>
            </a:r>
            <a:r>
              <a:rPr lang="en-US" b="1" dirty="0">
                <a:latin typeface="TH SarabunPSK" pitchFamily="34" charset="-34"/>
                <a:cs typeface="TH SarabunPSK" pitchFamily="34" charset="-34"/>
              </a:rPr>
              <a:t>.</a:t>
            </a:r>
            <a:r>
              <a:rPr lang="th-TH" b="1" dirty="0">
                <a:latin typeface="TH SarabunPSK" pitchFamily="34" charset="-34"/>
                <a:cs typeface="TH SarabunPSK" pitchFamily="34" charset="-34"/>
              </a:rPr>
              <a:t>๒ ข เด็กมีพัฒนาการด้านการใช้กล้ามเนื้อมัดเล็กและการประสานงานระหว่างมือกับตาตามวัย</a:t>
            </a:r>
            <a:endParaRPr lang="en-US" b="1" dirty="0">
              <a:latin typeface="TH SarabunPSK" pitchFamily="34" charset="-34"/>
              <a:cs typeface="TH SarabunPSK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91292723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346120" y="5750721"/>
            <a:ext cx="4680520" cy="56188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th-TH" b="1" dirty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ภาพกิจกรรมเกมการศึกษา</a:t>
            </a:r>
            <a:endParaRPr lang="en-US" b="1" dirty="0">
              <a:solidFill>
                <a:schemeClr val="tx1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pic>
        <p:nvPicPr>
          <p:cNvPr id="5" name="Picture 6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48" y="2235571"/>
            <a:ext cx="2520280" cy="324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2235571"/>
            <a:ext cx="2430457" cy="324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1267" name="Picture 3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98" r="6003"/>
          <a:stretch/>
        </p:blipFill>
        <p:spPr bwMode="auto">
          <a:xfrm>
            <a:off x="6084168" y="2235571"/>
            <a:ext cx="2635696" cy="324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7" name="TextBox 6"/>
          <p:cNvSpPr txBox="1"/>
          <p:nvPr/>
        </p:nvSpPr>
        <p:spPr>
          <a:xfrm>
            <a:off x="827582" y="476672"/>
            <a:ext cx="7560840" cy="138499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th-TH" b="1" dirty="0">
                <a:latin typeface="TH SarabunPSK" pitchFamily="34" charset="-34"/>
                <a:cs typeface="TH SarabunPSK" pitchFamily="34" charset="-34"/>
              </a:rPr>
              <a:t>ตัวบ่งชี้ที่ ๓</a:t>
            </a:r>
            <a:r>
              <a:rPr lang="en-US" b="1" dirty="0">
                <a:latin typeface="TH SarabunPSK" pitchFamily="34" charset="-34"/>
                <a:cs typeface="TH SarabunPSK" pitchFamily="34" charset="-34"/>
              </a:rPr>
              <a:t>.</a:t>
            </a:r>
            <a:r>
              <a:rPr lang="th-TH" b="1" dirty="0">
                <a:latin typeface="TH SarabunPSK" pitchFamily="34" charset="-34"/>
                <a:cs typeface="TH SarabunPSK" pitchFamily="34" charset="-34"/>
              </a:rPr>
              <a:t>๓ ข เด็กมีพัฒนาการด้านการเคลื่อนไหว</a:t>
            </a:r>
            <a:endParaRPr lang="en-US" b="1" dirty="0">
              <a:latin typeface="TH SarabunPSK" pitchFamily="34" charset="-34"/>
              <a:cs typeface="TH SarabunPSK" pitchFamily="34" charset="-34"/>
            </a:endParaRPr>
          </a:p>
          <a:p>
            <a:r>
              <a:rPr lang="th-TH" b="1" dirty="0">
                <a:latin typeface="TH SarabunPSK" pitchFamily="34" charset="-34"/>
                <a:cs typeface="TH SarabunPSK" pitchFamily="34" charset="-34"/>
              </a:rPr>
              <a:t>	๓</a:t>
            </a:r>
            <a:r>
              <a:rPr lang="en-US" b="1" dirty="0">
                <a:latin typeface="TH SarabunPSK" pitchFamily="34" charset="-34"/>
                <a:cs typeface="TH SarabunPSK" pitchFamily="34" charset="-34"/>
              </a:rPr>
              <a:t>.</a:t>
            </a:r>
            <a:r>
              <a:rPr lang="th-TH" b="1" dirty="0">
                <a:latin typeface="TH SarabunPSK" pitchFamily="34" charset="-34"/>
                <a:cs typeface="TH SarabunPSK" pitchFamily="34" charset="-34"/>
              </a:rPr>
              <a:t>๓</a:t>
            </a:r>
            <a:r>
              <a:rPr lang="en-US" b="1" dirty="0">
                <a:latin typeface="TH SarabunPSK" pitchFamily="34" charset="-34"/>
                <a:cs typeface="TH SarabunPSK" pitchFamily="34" charset="-34"/>
              </a:rPr>
              <a:t>.</a:t>
            </a:r>
            <a:r>
              <a:rPr lang="th-TH" b="1" dirty="0">
                <a:latin typeface="TH SarabunPSK" pitchFamily="34" charset="-34"/>
                <a:cs typeface="TH SarabunPSK" pitchFamily="34" charset="-34"/>
              </a:rPr>
              <a:t>๒ ข เด็กมีพัฒนาการด้านการใช้กล้ามเนื้อมัดเล็กและการประสานงานระหว่างมือกับตาตามวัย</a:t>
            </a:r>
            <a:endParaRPr lang="en-US" b="1" dirty="0">
              <a:latin typeface="TH SarabunPSK" pitchFamily="34" charset="-34"/>
              <a:cs typeface="TH SarabunPSK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91292723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015716" y="5752420"/>
            <a:ext cx="5184576" cy="52322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th-TH" b="1" dirty="0">
                <a:latin typeface="TH SarabunPSK" pitchFamily="34" charset="-34"/>
                <a:cs typeface="TH SarabunPSK" pitchFamily="34" charset="-34"/>
              </a:rPr>
              <a:t> ภาพ</a:t>
            </a:r>
            <a:r>
              <a:rPr lang="th-TH" b="1" dirty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กิจกรรมเคลื่อนไหวและจังหวะ</a:t>
            </a:r>
            <a:endParaRPr lang="en-US" sz="1800" b="1" dirty="0">
              <a:solidFill>
                <a:schemeClr val="tx1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94" r="22035"/>
          <a:stretch/>
        </p:blipFill>
        <p:spPr bwMode="auto">
          <a:xfrm>
            <a:off x="611560" y="2195146"/>
            <a:ext cx="2528792" cy="324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291" name="Picture 3" descr="D:\งานปี 63\งานประเมินมาตรฐาน\188447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036" r="15372" b="12618"/>
          <a:stretch/>
        </p:blipFill>
        <p:spPr bwMode="auto">
          <a:xfrm>
            <a:off x="3346694" y="2204864"/>
            <a:ext cx="2593457" cy="324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293" name="Picture 5" descr="D:\งานปี 63\งานประเมิน 63\ภาพการจัดกิจกรรม\18851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2170351"/>
            <a:ext cx="2448272" cy="324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7" name="TextBox 6"/>
          <p:cNvSpPr txBox="1"/>
          <p:nvPr/>
        </p:nvSpPr>
        <p:spPr>
          <a:xfrm>
            <a:off x="863002" y="548680"/>
            <a:ext cx="7560840" cy="138499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th-TH" b="1" dirty="0">
                <a:latin typeface="TH SarabunPSK" pitchFamily="34" charset="-34"/>
                <a:cs typeface="TH SarabunPSK" pitchFamily="34" charset="-34"/>
              </a:rPr>
              <a:t>ตัวบ่งชี้ที่ ๓</a:t>
            </a:r>
            <a:r>
              <a:rPr lang="en-US" b="1" dirty="0">
                <a:latin typeface="TH SarabunPSK" pitchFamily="34" charset="-34"/>
                <a:cs typeface="TH SarabunPSK" pitchFamily="34" charset="-34"/>
              </a:rPr>
              <a:t>.</a:t>
            </a:r>
            <a:r>
              <a:rPr lang="th-TH" b="1" dirty="0">
                <a:latin typeface="TH SarabunPSK" pitchFamily="34" charset="-34"/>
                <a:cs typeface="TH SarabunPSK" pitchFamily="34" charset="-34"/>
              </a:rPr>
              <a:t>๔ ข เด็กมีพัฒนาการด้านอารมณ์ จิตใจ</a:t>
            </a:r>
            <a:endParaRPr lang="en-US" b="1" dirty="0">
              <a:latin typeface="TH SarabunPSK" pitchFamily="34" charset="-34"/>
              <a:cs typeface="TH SarabunPSK" pitchFamily="34" charset="-34"/>
            </a:endParaRPr>
          </a:p>
          <a:p>
            <a:r>
              <a:rPr lang="th-TH" b="1" dirty="0">
                <a:latin typeface="TH SarabunPSK" pitchFamily="34" charset="-34"/>
                <a:cs typeface="TH SarabunPSK" pitchFamily="34" charset="-34"/>
              </a:rPr>
              <a:t>	๓</a:t>
            </a:r>
            <a:r>
              <a:rPr lang="en-US" b="1" dirty="0">
                <a:latin typeface="TH SarabunPSK" pitchFamily="34" charset="-34"/>
                <a:cs typeface="TH SarabunPSK" pitchFamily="34" charset="-34"/>
              </a:rPr>
              <a:t>.</a:t>
            </a:r>
            <a:r>
              <a:rPr lang="th-TH" b="1" dirty="0">
                <a:latin typeface="TH SarabunPSK" pitchFamily="34" charset="-34"/>
                <a:cs typeface="TH SarabunPSK" pitchFamily="34" charset="-34"/>
              </a:rPr>
              <a:t>๔</a:t>
            </a:r>
            <a:r>
              <a:rPr lang="en-US" b="1" dirty="0">
                <a:latin typeface="TH SarabunPSK" pitchFamily="34" charset="-34"/>
                <a:cs typeface="TH SarabunPSK" pitchFamily="34" charset="-34"/>
              </a:rPr>
              <a:t>.</a:t>
            </a:r>
            <a:r>
              <a:rPr lang="th-TH" b="1" dirty="0">
                <a:latin typeface="TH SarabunPSK" pitchFamily="34" charset="-34"/>
                <a:cs typeface="TH SarabunPSK" pitchFamily="34" charset="-34"/>
              </a:rPr>
              <a:t>๑ ข  เด็กแสดงออกร่าเริงแจ่มใส รู้สึกมั่นคง ปลอดภัย แสดงความรู้สึกที่ดีต่อตนเอง และผู้อื่นได้สมวัย</a:t>
            </a:r>
            <a:endParaRPr lang="en-US" b="1" dirty="0">
              <a:latin typeface="TH SarabunPSK" pitchFamily="34" charset="-34"/>
              <a:cs typeface="TH SarabunPSK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72197665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763688" y="5805264"/>
            <a:ext cx="6004410" cy="587853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th-TH" b="1" dirty="0">
                <a:latin typeface="TH SarabunPSK" pitchFamily="34" charset="-34"/>
                <a:cs typeface="TH SarabunPSK" pitchFamily="34" charset="-34"/>
              </a:rPr>
              <a:t>โครงการโรงเรียนส่งเสริมสุขภาพออกกำลังกายทุกวันพุธ</a:t>
            </a:r>
            <a:endParaRPr lang="en-US" b="1" dirty="0">
              <a:latin typeface="TH SarabunPSK" pitchFamily="34" charset="-34"/>
              <a:cs typeface="TH SarabunPSK" pitchFamily="34" charset="-34"/>
            </a:endParaRPr>
          </a:p>
        </p:txBody>
      </p:sp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52" y="2161175"/>
            <a:ext cx="2664296" cy="324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รูปภาพ 6"/>
          <p:cNvPicPr/>
          <p:nvPr/>
        </p:nvPicPr>
        <p:blipFill>
          <a:blip r:embed="rId3"/>
          <a:stretch>
            <a:fillRect/>
          </a:stretch>
        </p:blipFill>
        <p:spPr>
          <a:xfrm>
            <a:off x="3131840" y="2160103"/>
            <a:ext cx="2517473" cy="323977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9" name="TextBox 8"/>
          <p:cNvSpPr txBox="1"/>
          <p:nvPr/>
        </p:nvSpPr>
        <p:spPr>
          <a:xfrm>
            <a:off x="829406" y="476672"/>
            <a:ext cx="7560840" cy="138499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th-TH" b="1" dirty="0">
                <a:latin typeface="TH SarabunPSK" pitchFamily="34" charset="-34"/>
                <a:cs typeface="TH SarabunPSK" pitchFamily="34" charset="-34"/>
              </a:rPr>
              <a:t>ตัวบ่งชี้ที่ ๓</a:t>
            </a:r>
            <a:r>
              <a:rPr lang="en-US" b="1" dirty="0">
                <a:latin typeface="TH SarabunPSK" pitchFamily="34" charset="-34"/>
                <a:cs typeface="TH SarabunPSK" pitchFamily="34" charset="-34"/>
              </a:rPr>
              <a:t>.</a:t>
            </a:r>
            <a:r>
              <a:rPr lang="th-TH" b="1" dirty="0">
                <a:latin typeface="TH SarabunPSK" pitchFamily="34" charset="-34"/>
                <a:cs typeface="TH SarabunPSK" pitchFamily="34" charset="-34"/>
              </a:rPr>
              <a:t>๔ ข เด็กมีพัฒนาการด้านอารมณ์ จิตใจ</a:t>
            </a:r>
            <a:endParaRPr lang="en-US" b="1" dirty="0">
              <a:latin typeface="TH SarabunPSK" pitchFamily="34" charset="-34"/>
              <a:cs typeface="TH SarabunPSK" pitchFamily="34" charset="-34"/>
            </a:endParaRPr>
          </a:p>
          <a:p>
            <a:r>
              <a:rPr lang="th-TH" b="1" dirty="0">
                <a:latin typeface="TH SarabunPSK" pitchFamily="34" charset="-34"/>
                <a:cs typeface="TH SarabunPSK" pitchFamily="34" charset="-34"/>
              </a:rPr>
              <a:t>	๓</a:t>
            </a:r>
            <a:r>
              <a:rPr lang="en-US" b="1" dirty="0">
                <a:latin typeface="TH SarabunPSK" pitchFamily="34" charset="-34"/>
                <a:cs typeface="TH SarabunPSK" pitchFamily="34" charset="-34"/>
              </a:rPr>
              <a:t>.</a:t>
            </a:r>
            <a:r>
              <a:rPr lang="th-TH" b="1" dirty="0">
                <a:latin typeface="TH SarabunPSK" pitchFamily="34" charset="-34"/>
                <a:cs typeface="TH SarabunPSK" pitchFamily="34" charset="-34"/>
              </a:rPr>
              <a:t>๔</a:t>
            </a:r>
            <a:r>
              <a:rPr lang="en-US" b="1" dirty="0">
                <a:latin typeface="TH SarabunPSK" pitchFamily="34" charset="-34"/>
                <a:cs typeface="TH SarabunPSK" pitchFamily="34" charset="-34"/>
              </a:rPr>
              <a:t>.</a:t>
            </a:r>
            <a:r>
              <a:rPr lang="th-TH" b="1" dirty="0">
                <a:latin typeface="TH SarabunPSK" pitchFamily="34" charset="-34"/>
                <a:cs typeface="TH SarabunPSK" pitchFamily="34" charset="-34"/>
              </a:rPr>
              <a:t>๒ ข  เด็กมีความสนใจและร่วมกิจกรรมต่างๆอย่างสมวัย ซึ่งรวมการเล่น การทำงาน ศิลปะ ดนตรี กีฬา</a:t>
            </a:r>
            <a:endParaRPr lang="en-US" b="1" dirty="0">
              <a:latin typeface="TH SarabunPSK" pitchFamily="34" charset="-34"/>
              <a:cs typeface="TH SarabunPSK" pitchFamily="34" charset="-34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2159873"/>
            <a:ext cx="2430457" cy="324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91419230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2417281" y="5850850"/>
            <a:ext cx="4568345" cy="52322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th-TH" b="1" dirty="0">
                <a:latin typeface="TH SarabunPSK" pitchFamily="34" charset="-34"/>
                <a:cs typeface="TH SarabunPSK" pitchFamily="34" charset="-34"/>
              </a:rPr>
              <a:t>	</a:t>
            </a:r>
            <a:r>
              <a:rPr lang="th-TH" b="1" dirty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กิจกรรมเคลื่อนไหวและจังหวะ</a:t>
            </a:r>
            <a:endParaRPr lang="en-US" b="1" dirty="0">
              <a:solidFill>
                <a:schemeClr val="tx1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pic>
        <p:nvPicPr>
          <p:cNvPr id="14343" name="Picture 7" descr="D:\งานปี 63\งานประเมิน 63\ภาพการจัดกิจกรรม\188512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87" r="12095"/>
          <a:stretch/>
        </p:blipFill>
        <p:spPr bwMode="auto">
          <a:xfrm>
            <a:off x="448446" y="2132856"/>
            <a:ext cx="2602433" cy="324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4344" name="Picture 8" descr="D:\งานปี 63\งานประเมิน 63\ภาพการจัดกิจกรรม\18850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1921" y="2132856"/>
            <a:ext cx="2455810" cy="324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รูปภาพ 7"/>
          <p:cNvPicPr/>
          <p:nvPr/>
        </p:nvPicPr>
        <p:blipFill>
          <a:blip r:embed="rId4"/>
          <a:stretch>
            <a:fillRect/>
          </a:stretch>
        </p:blipFill>
        <p:spPr>
          <a:xfrm>
            <a:off x="6181257" y="2164311"/>
            <a:ext cx="2490519" cy="323977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9" name="TextBox 8"/>
          <p:cNvSpPr txBox="1"/>
          <p:nvPr/>
        </p:nvSpPr>
        <p:spPr>
          <a:xfrm>
            <a:off x="829406" y="476672"/>
            <a:ext cx="7560840" cy="138499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th-TH" b="1" dirty="0">
                <a:latin typeface="TH SarabunPSK" pitchFamily="34" charset="-34"/>
                <a:cs typeface="TH SarabunPSK" pitchFamily="34" charset="-34"/>
              </a:rPr>
              <a:t>ตัวบ่งชี้ที่ ๓</a:t>
            </a:r>
            <a:r>
              <a:rPr lang="en-US" b="1" dirty="0">
                <a:latin typeface="TH SarabunPSK" pitchFamily="34" charset="-34"/>
                <a:cs typeface="TH SarabunPSK" pitchFamily="34" charset="-34"/>
              </a:rPr>
              <a:t>.</a:t>
            </a:r>
            <a:r>
              <a:rPr lang="th-TH" b="1" dirty="0">
                <a:latin typeface="TH SarabunPSK" pitchFamily="34" charset="-34"/>
                <a:cs typeface="TH SarabunPSK" pitchFamily="34" charset="-34"/>
              </a:rPr>
              <a:t>๔ ข เด็กมีพัฒนาการด้านอารมณ์ จิตใจ</a:t>
            </a:r>
            <a:endParaRPr lang="en-US" b="1" dirty="0">
              <a:latin typeface="TH SarabunPSK" pitchFamily="34" charset="-34"/>
              <a:cs typeface="TH SarabunPSK" pitchFamily="34" charset="-34"/>
            </a:endParaRPr>
          </a:p>
          <a:p>
            <a:r>
              <a:rPr lang="th-TH" b="1" dirty="0">
                <a:latin typeface="TH SarabunPSK" pitchFamily="34" charset="-34"/>
                <a:cs typeface="TH SarabunPSK" pitchFamily="34" charset="-34"/>
              </a:rPr>
              <a:t>	๓</a:t>
            </a:r>
            <a:r>
              <a:rPr lang="en-US" b="1" dirty="0">
                <a:latin typeface="TH SarabunPSK" pitchFamily="34" charset="-34"/>
                <a:cs typeface="TH SarabunPSK" pitchFamily="34" charset="-34"/>
              </a:rPr>
              <a:t>.</a:t>
            </a:r>
            <a:r>
              <a:rPr lang="th-TH" b="1" dirty="0">
                <a:latin typeface="TH SarabunPSK" pitchFamily="34" charset="-34"/>
                <a:cs typeface="TH SarabunPSK" pitchFamily="34" charset="-34"/>
              </a:rPr>
              <a:t>๔</a:t>
            </a:r>
            <a:r>
              <a:rPr lang="en-US" b="1" dirty="0">
                <a:latin typeface="TH SarabunPSK" pitchFamily="34" charset="-34"/>
                <a:cs typeface="TH SarabunPSK" pitchFamily="34" charset="-34"/>
              </a:rPr>
              <a:t>.</a:t>
            </a:r>
            <a:r>
              <a:rPr lang="th-TH" b="1" dirty="0">
                <a:latin typeface="TH SarabunPSK" pitchFamily="34" charset="-34"/>
                <a:cs typeface="TH SarabunPSK" pitchFamily="34" charset="-34"/>
              </a:rPr>
              <a:t>๒ ข  เด็กมีความสนใจและร่วมกิจกรรมต่างๆอย่างสมวัย ซึ่งรวมการเล่น การทำงาน ศิลปะ ดนตรี กีฬา</a:t>
            </a:r>
            <a:endParaRPr lang="en-US" b="1" dirty="0">
              <a:latin typeface="TH SarabunPSK" pitchFamily="34" charset="-34"/>
              <a:cs typeface="TH SarabunPSK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83182058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2417281" y="5836544"/>
            <a:ext cx="4568345" cy="56188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th-TH" b="1" dirty="0">
                <a:latin typeface="TH SarabunPSK" pitchFamily="34" charset="-34"/>
                <a:cs typeface="TH SarabunPSK" pitchFamily="34" charset="-34"/>
              </a:rPr>
              <a:t>	</a:t>
            </a:r>
            <a:r>
              <a:rPr lang="th-TH" dirty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 </a:t>
            </a:r>
            <a:r>
              <a:rPr lang="th-TH" b="1" dirty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ภาพกิจกรรมสร้างสรรค์</a:t>
            </a:r>
            <a:endParaRPr lang="en-US" b="1" dirty="0">
              <a:solidFill>
                <a:schemeClr val="tx1"/>
              </a:solidFill>
              <a:latin typeface="TH SarabunPSK" pitchFamily="34" charset="-34"/>
              <a:ea typeface="Calibri"/>
              <a:cs typeface="TH SarabunPSK" pitchFamily="34" charset="-34"/>
            </a:endParaRPr>
          </a:p>
        </p:txBody>
      </p:sp>
      <p:pic>
        <p:nvPicPr>
          <p:cNvPr id="14341" name="Picture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7298" y="2348880"/>
            <a:ext cx="2642854" cy="324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2335393"/>
            <a:ext cx="2592288" cy="324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06" r="9915"/>
          <a:stretch/>
        </p:blipFill>
        <p:spPr bwMode="auto">
          <a:xfrm>
            <a:off x="6228184" y="2375818"/>
            <a:ext cx="2389189" cy="324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8" name="TextBox 7"/>
          <p:cNvSpPr txBox="1"/>
          <p:nvPr/>
        </p:nvSpPr>
        <p:spPr>
          <a:xfrm>
            <a:off x="829406" y="476672"/>
            <a:ext cx="7560840" cy="138499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th-TH" b="1" dirty="0">
                <a:latin typeface="TH SarabunPSK" pitchFamily="34" charset="-34"/>
                <a:cs typeface="TH SarabunPSK" pitchFamily="34" charset="-34"/>
              </a:rPr>
              <a:t>ตัวบ่งชี้ที่ ๓</a:t>
            </a:r>
            <a:r>
              <a:rPr lang="en-US" b="1" dirty="0">
                <a:latin typeface="TH SarabunPSK" pitchFamily="34" charset="-34"/>
                <a:cs typeface="TH SarabunPSK" pitchFamily="34" charset="-34"/>
              </a:rPr>
              <a:t>.</a:t>
            </a:r>
            <a:r>
              <a:rPr lang="th-TH" b="1" dirty="0">
                <a:latin typeface="TH SarabunPSK" pitchFamily="34" charset="-34"/>
                <a:cs typeface="TH SarabunPSK" pitchFamily="34" charset="-34"/>
              </a:rPr>
              <a:t>๔ ข เด็กมีพัฒนาการด้านอารมณ์ จิตใจ</a:t>
            </a:r>
            <a:endParaRPr lang="en-US" b="1" dirty="0">
              <a:latin typeface="TH SarabunPSK" pitchFamily="34" charset="-34"/>
              <a:cs typeface="TH SarabunPSK" pitchFamily="34" charset="-34"/>
            </a:endParaRPr>
          </a:p>
          <a:p>
            <a:r>
              <a:rPr lang="th-TH" b="1" dirty="0">
                <a:latin typeface="TH SarabunPSK" pitchFamily="34" charset="-34"/>
                <a:cs typeface="TH SarabunPSK" pitchFamily="34" charset="-34"/>
              </a:rPr>
              <a:t>	๓</a:t>
            </a:r>
            <a:r>
              <a:rPr lang="en-US" b="1" dirty="0">
                <a:latin typeface="TH SarabunPSK" pitchFamily="34" charset="-34"/>
                <a:cs typeface="TH SarabunPSK" pitchFamily="34" charset="-34"/>
              </a:rPr>
              <a:t>.</a:t>
            </a:r>
            <a:r>
              <a:rPr lang="th-TH" b="1" dirty="0">
                <a:latin typeface="TH SarabunPSK" pitchFamily="34" charset="-34"/>
                <a:cs typeface="TH SarabunPSK" pitchFamily="34" charset="-34"/>
              </a:rPr>
              <a:t>๔</a:t>
            </a:r>
            <a:r>
              <a:rPr lang="en-US" b="1" dirty="0">
                <a:latin typeface="TH SarabunPSK" pitchFamily="34" charset="-34"/>
                <a:cs typeface="TH SarabunPSK" pitchFamily="34" charset="-34"/>
              </a:rPr>
              <a:t>.</a:t>
            </a:r>
            <a:r>
              <a:rPr lang="th-TH" b="1" dirty="0">
                <a:latin typeface="TH SarabunPSK" pitchFamily="34" charset="-34"/>
                <a:cs typeface="TH SarabunPSK" pitchFamily="34" charset="-34"/>
              </a:rPr>
              <a:t>๒ ข  เด็กมีความสนใจและร่วมกิจกรรมต่างๆอย่างสมวัย ซึ่งรวมการเล่น การทำงาน ศิลปะ ดนตรี กีฬา</a:t>
            </a:r>
            <a:endParaRPr lang="en-US" b="1" dirty="0">
              <a:latin typeface="TH SarabunPSK" pitchFamily="34" charset="-34"/>
              <a:cs typeface="TH SarabunPSK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42938571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6941" y="2338644"/>
            <a:ext cx="2664295" cy="324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Picture 2" descr="อาจเป็นรูปภาพของ 6 คน และเด็ก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4689" y="2338644"/>
            <a:ext cx="2629610" cy="324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2338644"/>
            <a:ext cx="2596242" cy="324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8" name="TextBox 7"/>
          <p:cNvSpPr txBox="1"/>
          <p:nvPr/>
        </p:nvSpPr>
        <p:spPr>
          <a:xfrm>
            <a:off x="670506" y="6076860"/>
            <a:ext cx="7877976" cy="587853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th-TH" b="1" dirty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ภาพถ่ายการร่วมกิจกรรม</a:t>
            </a:r>
            <a:r>
              <a:rPr lang="th-TH" b="1" dirty="0">
                <a:latin typeface="TH SarabunPSK" pitchFamily="34" charset="-34"/>
                <a:cs typeface="TH SarabunPSK" pitchFamily="34" charset="-34"/>
              </a:rPr>
              <a:t>ทำตามข้อตกลง คำนึงถึงความรู้สึกของผู้อื่นมีกาลเทศะ</a:t>
            </a:r>
            <a:endParaRPr lang="en-US" b="1" dirty="0">
              <a:solidFill>
                <a:schemeClr val="tx1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23528" y="400843"/>
            <a:ext cx="8496944" cy="138499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th-TH" b="1" dirty="0">
                <a:latin typeface="TH SarabunPSK" pitchFamily="34" charset="-34"/>
                <a:cs typeface="TH SarabunPSK" pitchFamily="34" charset="-34"/>
              </a:rPr>
              <a:t>ตัวบ่งชี้ที่ ๓</a:t>
            </a:r>
            <a:r>
              <a:rPr lang="en-US" b="1" dirty="0">
                <a:latin typeface="TH SarabunPSK" pitchFamily="34" charset="-34"/>
                <a:cs typeface="TH SarabunPSK" pitchFamily="34" charset="-34"/>
              </a:rPr>
              <a:t>.</a:t>
            </a:r>
            <a:r>
              <a:rPr lang="th-TH" b="1" dirty="0">
                <a:latin typeface="TH SarabunPSK" pitchFamily="34" charset="-34"/>
                <a:cs typeface="TH SarabunPSK" pitchFamily="34" charset="-34"/>
              </a:rPr>
              <a:t>๔ ข เด็กมีพัฒนาการด้านอารมณ์ จิตใจ</a:t>
            </a:r>
            <a:endParaRPr lang="en-US" b="1" dirty="0">
              <a:latin typeface="TH SarabunPSK" pitchFamily="34" charset="-34"/>
              <a:cs typeface="TH SarabunPSK" pitchFamily="34" charset="-34"/>
            </a:endParaRPr>
          </a:p>
          <a:p>
            <a:r>
              <a:rPr lang="th-TH" b="1" dirty="0">
                <a:latin typeface="TH SarabunPSK" pitchFamily="34" charset="-34"/>
                <a:cs typeface="TH SarabunPSK" pitchFamily="34" charset="-34"/>
              </a:rPr>
              <a:t>	๓</a:t>
            </a:r>
            <a:r>
              <a:rPr lang="en-US" b="1" dirty="0">
                <a:latin typeface="TH SarabunPSK" pitchFamily="34" charset="-34"/>
                <a:cs typeface="TH SarabunPSK" pitchFamily="34" charset="-34"/>
              </a:rPr>
              <a:t>.</a:t>
            </a:r>
            <a:r>
              <a:rPr lang="th-TH" b="1" dirty="0">
                <a:latin typeface="TH SarabunPSK" pitchFamily="34" charset="-34"/>
                <a:cs typeface="TH SarabunPSK" pitchFamily="34" charset="-34"/>
              </a:rPr>
              <a:t>๔</a:t>
            </a:r>
            <a:r>
              <a:rPr lang="en-US" b="1" dirty="0">
                <a:latin typeface="TH SarabunPSK" pitchFamily="34" charset="-34"/>
                <a:cs typeface="TH SarabunPSK" pitchFamily="34" charset="-34"/>
              </a:rPr>
              <a:t>.</a:t>
            </a:r>
            <a:r>
              <a:rPr lang="th-TH" b="1" dirty="0">
                <a:latin typeface="TH SarabunPSK" pitchFamily="34" charset="-34"/>
                <a:cs typeface="TH SarabunPSK" pitchFamily="34" charset="-34"/>
              </a:rPr>
              <a:t>๓ ข  เด็กสามารถอดทน รอคอย ควบคุมตนเอง ยับยั้งชั่งใจ ทำตามข้อตกลง คำนึงถึงความรู้สึกของผู้อื่นมีกาลเทศะ ปรับตัวเข้ากับสถานการณ์ใหม่ได้สมวัย</a:t>
            </a:r>
            <a:endParaRPr lang="en-US" b="1" dirty="0">
              <a:latin typeface="TH SarabunPSK" pitchFamily="34" charset="-34"/>
              <a:cs typeface="TH SarabunPSK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11438457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2328372" y="6112460"/>
            <a:ext cx="4568345" cy="52322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th-TH" b="1" dirty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สังเกตพฤติกรรมจากการร่วมกิจกรรม</a:t>
            </a:r>
            <a:endParaRPr lang="en-US" b="1" dirty="0">
              <a:solidFill>
                <a:schemeClr val="tx1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pic>
        <p:nvPicPr>
          <p:cNvPr id="14339" name="Picture 3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2636"/>
          <a:stretch/>
        </p:blipFill>
        <p:spPr bwMode="auto">
          <a:xfrm>
            <a:off x="467544" y="2639931"/>
            <a:ext cx="2482015" cy="324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074" name="Picture 2" descr="อาจเป็นรูปภาพของ 2 คน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244"/>
          <a:stretch/>
        </p:blipFill>
        <p:spPr bwMode="auto">
          <a:xfrm>
            <a:off x="3406722" y="2642432"/>
            <a:ext cx="2411643" cy="324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30081" y="2642432"/>
            <a:ext cx="2303610" cy="324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8" name="TextBox 7"/>
          <p:cNvSpPr txBox="1"/>
          <p:nvPr/>
        </p:nvSpPr>
        <p:spPr>
          <a:xfrm>
            <a:off x="487682" y="400843"/>
            <a:ext cx="8208911" cy="181588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th-TH" b="1" dirty="0">
                <a:latin typeface="TH SarabunPSK" pitchFamily="34" charset="-34"/>
                <a:cs typeface="TH SarabunPSK" pitchFamily="34" charset="-34"/>
              </a:rPr>
              <a:t>ตัวบ่งชี้ที่ ๓</a:t>
            </a:r>
            <a:r>
              <a:rPr lang="en-US" b="1" dirty="0">
                <a:latin typeface="TH SarabunPSK" pitchFamily="34" charset="-34"/>
                <a:cs typeface="TH SarabunPSK" pitchFamily="34" charset="-34"/>
              </a:rPr>
              <a:t>.</a:t>
            </a:r>
            <a:r>
              <a:rPr lang="th-TH" b="1" dirty="0">
                <a:latin typeface="TH SarabunPSK" pitchFamily="34" charset="-34"/>
                <a:cs typeface="TH SarabunPSK" pitchFamily="34" charset="-34"/>
              </a:rPr>
              <a:t>๔ ข เด็กมีพัฒนาการด้านอารมณ์ จิตใจ</a:t>
            </a:r>
            <a:endParaRPr lang="en-US" b="1" dirty="0">
              <a:latin typeface="TH SarabunPSK" pitchFamily="34" charset="-34"/>
              <a:cs typeface="TH SarabunPSK" pitchFamily="34" charset="-34"/>
            </a:endParaRPr>
          </a:p>
          <a:p>
            <a:r>
              <a:rPr lang="th-TH" b="1" dirty="0">
                <a:latin typeface="TH SarabunPSK" pitchFamily="34" charset="-34"/>
                <a:cs typeface="TH SarabunPSK" pitchFamily="34" charset="-34"/>
              </a:rPr>
              <a:t>	๓</a:t>
            </a:r>
            <a:r>
              <a:rPr lang="en-US" b="1" dirty="0">
                <a:latin typeface="TH SarabunPSK" pitchFamily="34" charset="-34"/>
                <a:cs typeface="TH SarabunPSK" pitchFamily="34" charset="-34"/>
              </a:rPr>
              <a:t>.</a:t>
            </a:r>
            <a:r>
              <a:rPr lang="th-TH" b="1" dirty="0">
                <a:latin typeface="TH SarabunPSK" pitchFamily="34" charset="-34"/>
                <a:cs typeface="TH SarabunPSK" pitchFamily="34" charset="-34"/>
              </a:rPr>
              <a:t>๔</a:t>
            </a:r>
            <a:r>
              <a:rPr lang="en-US" b="1" dirty="0">
                <a:latin typeface="TH SarabunPSK" pitchFamily="34" charset="-34"/>
                <a:cs typeface="TH SarabunPSK" pitchFamily="34" charset="-34"/>
              </a:rPr>
              <a:t>.</a:t>
            </a:r>
            <a:r>
              <a:rPr lang="th-TH" b="1" dirty="0">
                <a:latin typeface="TH SarabunPSK" pitchFamily="34" charset="-34"/>
                <a:cs typeface="TH SarabunPSK" pitchFamily="34" charset="-34"/>
              </a:rPr>
              <a:t>๓ ข  เด็กสามารถอดทน รอคอย ควบคุมตนเอง ยับยั้งชั่งใจ ทำตามข้อตกลง คำนึงถึงความรู้สึกของผู้อื่นมีกาลเทศะ ปรับตัวเข้ากับสถานการณ์ใหม่ได้สมวัย</a:t>
            </a:r>
            <a:endParaRPr lang="en-US" b="1" dirty="0">
              <a:latin typeface="TH SarabunPSK" pitchFamily="34" charset="-34"/>
              <a:cs typeface="TH SarabunPSK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01505877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D:\งานปี 63\งานประเมิน 63\ภาพการจัดกิจกรรม\188529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40"/>
          <a:stretch/>
        </p:blipFill>
        <p:spPr bwMode="auto">
          <a:xfrm>
            <a:off x="467545" y="2492896"/>
            <a:ext cx="2592288" cy="324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8652" y="2470520"/>
            <a:ext cx="2520280" cy="324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2492896"/>
            <a:ext cx="2592288" cy="324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9" name="TextBox 8"/>
          <p:cNvSpPr txBox="1"/>
          <p:nvPr/>
        </p:nvSpPr>
        <p:spPr>
          <a:xfrm>
            <a:off x="766364" y="5892990"/>
            <a:ext cx="7704857" cy="52322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th-TH" b="1" dirty="0">
                <a:latin typeface="TH SarabunPSK" pitchFamily="34" charset="-34"/>
                <a:cs typeface="TH SarabunPSK" pitchFamily="34" charset="-34"/>
              </a:rPr>
              <a:t>เด็กสามารถอดทน รอคอย ควบคุมตนเอง ยับยั้งชั่งใจ ทำตามข้อตกลง </a:t>
            </a:r>
            <a:endParaRPr lang="en-US" b="1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87682" y="400843"/>
            <a:ext cx="8208911" cy="181588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th-TH" b="1" dirty="0">
                <a:latin typeface="TH SarabunPSK" pitchFamily="34" charset="-34"/>
                <a:cs typeface="TH SarabunPSK" pitchFamily="34" charset="-34"/>
              </a:rPr>
              <a:t>ตัวบ่งชี้ที่ ๓</a:t>
            </a:r>
            <a:r>
              <a:rPr lang="en-US" b="1" dirty="0">
                <a:latin typeface="TH SarabunPSK" pitchFamily="34" charset="-34"/>
                <a:cs typeface="TH SarabunPSK" pitchFamily="34" charset="-34"/>
              </a:rPr>
              <a:t>.</a:t>
            </a:r>
            <a:r>
              <a:rPr lang="th-TH" b="1" dirty="0">
                <a:latin typeface="TH SarabunPSK" pitchFamily="34" charset="-34"/>
                <a:cs typeface="TH SarabunPSK" pitchFamily="34" charset="-34"/>
              </a:rPr>
              <a:t>๔ ข เด็กมีพัฒนาการด้านอารมณ์ จิตใจ</a:t>
            </a:r>
            <a:endParaRPr lang="en-US" b="1" dirty="0">
              <a:latin typeface="TH SarabunPSK" pitchFamily="34" charset="-34"/>
              <a:cs typeface="TH SarabunPSK" pitchFamily="34" charset="-34"/>
            </a:endParaRPr>
          </a:p>
          <a:p>
            <a:r>
              <a:rPr lang="th-TH" b="1" dirty="0">
                <a:latin typeface="TH SarabunPSK" pitchFamily="34" charset="-34"/>
                <a:cs typeface="TH SarabunPSK" pitchFamily="34" charset="-34"/>
              </a:rPr>
              <a:t>	๓</a:t>
            </a:r>
            <a:r>
              <a:rPr lang="en-US" b="1" dirty="0">
                <a:latin typeface="TH SarabunPSK" pitchFamily="34" charset="-34"/>
                <a:cs typeface="TH SarabunPSK" pitchFamily="34" charset="-34"/>
              </a:rPr>
              <a:t>.</a:t>
            </a:r>
            <a:r>
              <a:rPr lang="th-TH" b="1" dirty="0">
                <a:latin typeface="TH SarabunPSK" pitchFamily="34" charset="-34"/>
                <a:cs typeface="TH SarabunPSK" pitchFamily="34" charset="-34"/>
              </a:rPr>
              <a:t>๔</a:t>
            </a:r>
            <a:r>
              <a:rPr lang="en-US" b="1" dirty="0">
                <a:latin typeface="TH SarabunPSK" pitchFamily="34" charset="-34"/>
                <a:cs typeface="TH SarabunPSK" pitchFamily="34" charset="-34"/>
              </a:rPr>
              <a:t>.</a:t>
            </a:r>
            <a:r>
              <a:rPr lang="th-TH" b="1" dirty="0">
                <a:latin typeface="TH SarabunPSK" pitchFamily="34" charset="-34"/>
                <a:cs typeface="TH SarabunPSK" pitchFamily="34" charset="-34"/>
              </a:rPr>
              <a:t>๓ ข  เด็กสามารถอดทน รอคอย ควบคุมตนเอง ยับยั้งชั่งใจ ทำตามข้อตกลง คำนึงถึงความรู้สึกของผู้อื่นมีกาลเทศะ ปรับตัวเข้ากับสถานการณ์ใหม่ได้สมวัย</a:t>
            </a:r>
            <a:endParaRPr lang="en-US" b="1" dirty="0">
              <a:latin typeface="TH SarabunPSK" pitchFamily="34" charset="-34"/>
              <a:cs typeface="TH SarabunPSK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14238822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835696" y="5805264"/>
            <a:ext cx="5176192" cy="56188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th-TH" b="1" dirty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ภาพถ่ายกิจกรรมเสริมประสบการณ์</a:t>
            </a:r>
            <a:endParaRPr lang="en-US" b="1" dirty="0">
              <a:solidFill>
                <a:schemeClr val="tx1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178"/>
          <a:stretch/>
        </p:blipFill>
        <p:spPr bwMode="auto">
          <a:xfrm>
            <a:off x="3613281" y="2193717"/>
            <a:ext cx="2465440" cy="324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2204864"/>
            <a:ext cx="2736304" cy="324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Picture 4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701"/>
          <a:stretch/>
        </p:blipFill>
        <p:spPr bwMode="auto">
          <a:xfrm>
            <a:off x="6469287" y="2193717"/>
            <a:ext cx="2392645" cy="324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9" name="TextBox 8"/>
          <p:cNvSpPr txBox="1"/>
          <p:nvPr/>
        </p:nvSpPr>
        <p:spPr>
          <a:xfrm>
            <a:off x="827584" y="476672"/>
            <a:ext cx="7560840" cy="138499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th-TH" b="1" dirty="0">
                <a:latin typeface="TH SarabunPSK" pitchFamily="34" charset="-34"/>
                <a:cs typeface="TH SarabunPSK" pitchFamily="34" charset="-34"/>
              </a:rPr>
              <a:t>ตัวบ่งชี้ที่ ๓</a:t>
            </a:r>
            <a:r>
              <a:rPr lang="en-US" b="1" dirty="0">
                <a:latin typeface="TH SarabunPSK" pitchFamily="34" charset="-34"/>
                <a:cs typeface="TH SarabunPSK" pitchFamily="34" charset="-34"/>
              </a:rPr>
              <a:t>.</a:t>
            </a:r>
            <a:r>
              <a:rPr lang="th-TH" b="1" dirty="0">
                <a:latin typeface="TH SarabunPSK" pitchFamily="34" charset="-34"/>
                <a:cs typeface="TH SarabunPSK" pitchFamily="34" charset="-34"/>
              </a:rPr>
              <a:t>๕ ข เด็กมีพัฒนาการด้านสติปัญญา เรียนรู้และสร้างสรรค์</a:t>
            </a:r>
            <a:endParaRPr lang="en-US" b="1" dirty="0">
              <a:latin typeface="TH SarabunPSK" pitchFamily="34" charset="-34"/>
              <a:cs typeface="TH SarabunPSK" pitchFamily="34" charset="-34"/>
            </a:endParaRPr>
          </a:p>
          <a:p>
            <a:r>
              <a:rPr lang="th-TH" b="1" dirty="0">
                <a:latin typeface="TH SarabunPSK" pitchFamily="34" charset="-34"/>
                <a:cs typeface="TH SarabunPSK" pitchFamily="34" charset="-34"/>
              </a:rPr>
              <a:t>	๓</a:t>
            </a:r>
            <a:r>
              <a:rPr lang="en-US" b="1" dirty="0">
                <a:latin typeface="TH SarabunPSK" pitchFamily="34" charset="-34"/>
                <a:cs typeface="TH SarabunPSK" pitchFamily="34" charset="-34"/>
              </a:rPr>
              <a:t>.</a:t>
            </a:r>
            <a:r>
              <a:rPr lang="th-TH" b="1" dirty="0">
                <a:latin typeface="TH SarabunPSK" pitchFamily="34" charset="-34"/>
                <a:cs typeface="TH SarabunPSK" pitchFamily="34" charset="-34"/>
              </a:rPr>
              <a:t>๕</a:t>
            </a:r>
            <a:r>
              <a:rPr lang="en-US" b="1" dirty="0">
                <a:latin typeface="TH SarabunPSK" pitchFamily="34" charset="-34"/>
                <a:cs typeface="TH SarabunPSK" pitchFamily="34" charset="-34"/>
              </a:rPr>
              <a:t>.</a:t>
            </a:r>
            <a:r>
              <a:rPr lang="th-TH" b="1" dirty="0">
                <a:latin typeface="TH SarabunPSK" pitchFamily="34" charset="-34"/>
                <a:cs typeface="TH SarabunPSK" pitchFamily="34" charset="-34"/>
              </a:rPr>
              <a:t>๑ ข  เด็กบอกเกี่ยวกับตัวเด็ก บุคคล สถานที่แวดล้อมธรรมชาติ และสิ่งต่างๆรอบตัวเด็กได้สมวัย</a:t>
            </a:r>
            <a:endParaRPr lang="en-US" b="1" dirty="0">
              <a:latin typeface="TH SarabunPSK" pitchFamily="34" charset="-34"/>
              <a:cs typeface="TH SarabunPSK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14638022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52" r="22982"/>
          <a:stretch/>
        </p:blipFill>
        <p:spPr bwMode="auto">
          <a:xfrm>
            <a:off x="533701" y="2183642"/>
            <a:ext cx="2736304" cy="324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843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1880" y="2200183"/>
            <a:ext cx="2519540" cy="324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8" name="TextBox 7"/>
          <p:cNvSpPr txBox="1"/>
          <p:nvPr/>
        </p:nvSpPr>
        <p:spPr>
          <a:xfrm>
            <a:off x="1835696" y="5877272"/>
            <a:ext cx="5184576" cy="587853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th-TH" b="1" dirty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 ภาพกิจกรรมเสริมประสบการณ์</a:t>
            </a:r>
            <a:endParaRPr lang="en-US" b="1" dirty="0">
              <a:solidFill>
                <a:schemeClr val="tx1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796" r="35138"/>
          <a:stretch/>
        </p:blipFill>
        <p:spPr bwMode="auto">
          <a:xfrm>
            <a:off x="6156176" y="2200183"/>
            <a:ext cx="2661313" cy="324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7" name="TextBox 6"/>
          <p:cNvSpPr txBox="1"/>
          <p:nvPr/>
        </p:nvSpPr>
        <p:spPr>
          <a:xfrm>
            <a:off x="683568" y="548680"/>
            <a:ext cx="7848872" cy="138499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th-TH" b="1" dirty="0">
                <a:latin typeface="TH SarabunPSK" pitchFamily="34" charset="-34"/>
                <a:cs typeface="TH SarabunPSK" pitchFamily="34" charset="-34"/>
              </a:rPr>
              <a:t>ตัวบ่งชี้ที่ ๓</a:t>
            </a:r>
            <a:r>
              <a:rPr lang="en-US" b="1" dirty="0">
                <a:latin typeface="TH SarabunPSK" pitchFamily="34" charset="-34"/>
                <a:cs typeface="TH SarabunPSK" pitchFamily="34" charset="-34"/>
              </a:rPr>
              <a:t>.</a:t>
            </a:r>
            <a:r>
              <a:rPr lang="th-TH" b="1" dirty="0">
                <a:latin typeface="TH SarabunPSK" pitchFamily="34" charset="-34"/>
                <a:cs typeface="TH SarabunPSK" pitchFamily="34" charset="-34"/>
              </a:rPr>
              <a:t>๕ ข เด็กมีพัฒนาการด้านสติปัญญา เรียนรู้และสร้างสรรค์</a:t>
            </a:r>
            <a:endParaRPr lang="en-US" b="1" dirty="0">
              <a:latin typeface="TH SarabunPSK" pitchFamily="34" charset="-34"/>
              <a:cs typeface="TH SarabunPSK" pitchFamily="34" charset="-34"/>
            </a:endParaRPr>
          </a:p>
          <a:p>
            <a:r>
              <a:rPr lang="th-TH" b="1" dirty="0">
                <a:latin typeface="TH SarabunPSK" pitchFamily="34" charset="-34"/>
                <a:cs typeface="TH SarabunPSK" pitchFamily="34" charset="-34"/>
              </a:rPr>
              <a:t>	๓</a:t>
            </a:r>
            <a:r>
              <a:rPr lang="en-US" b="1" dirty="0">
                <a:latin typeface="TH SarabunPSK" pitchFamily="34" charset="-34"/>
                <a:cs typeface="TH SarabunPSK" pitchFamily="34" charset="-34"/>
              </a:rPr>
              <a:t>.</a:t>
            </a:r>
            <a:r>
              <a:rPr lang="th-TH" b="1" dirty="0">
                <a:latin typeface="TH SarabunPSK" pitchFamily="34" charset="-34"/>
                <a:cs typeface="TH SarabunPSK" pitchFamily="34" charset="-34"/>
              </a:rPr>
              <a:t>๕</a:t>
            </a:r>
            <a:r>
              <a:rPr lang="en-US" b="1" dirty="0">
                <a:latin typeface="TH SarabunPSK" pitchFamily="34" charset="-34"/>
                <a:cs typeface="TH SarabunPSK" pitchFamily="34" charset="-34"/>
              </a:rPr>
              <a:t>.</a:t>
            </a:r>
            <a:r>
              <a:rPr lang="th-TH" b="1" dirty="0">
                <a:latin typeface="TH SarabunPSK" pitchFamily="34" charset="-34"/>
                <a:cs typeface="TH SarabunPSK" pitchFamily="34" charset="-34"/>
              </a:rPr>
              <a:t>๒ ข  เด็กมีพื้นฐานด้นคณิตศาสตร์ สามารถสังเกต จำแนก เปรียบเทียบ จำนวน มิติสัมพันธ์ (พื้นที่/ระยะ) เวลาได้สมวัย</a:t>
            </a:r>
            <a:endParaRPr lang="en-US" b="1" dirty="0">
              <a:latin typeface="TH SarabunPSK" pitchFamily="34" charset="-34"/>
              <a:cs typeface="TH SarabunPSK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23942243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683568" y="548680"/>
            <a:ext cx="7848872" cy="138499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th-TH" b="1" dirty="0">
                <a:latin typeface="TH SarabunPSK" pitchFamily="34" charset="-34"/>
                <a:cs typeface="TH SarabunPSK" pitchFamily="34" charset="-34"/>
              </a:rPr>
              <a:t>ตัวบ่งชี้ที่ ๓</a:t>
            </a:r>
            <a:r>
              <a:rPr lang="en-US" b="1" dirty="0">
                <a:latin typeface="TH SarabunPSK" pitchFamily="34" charset="-34"/>
                <a:cs typeface="TH SarabunPSK" pitchFamily="34" charset="-34"/>
              </a:rPr>
              <a:t>.</a:t>
            </a:r>
            <a:r>
              <a:rPr lang="th-TH" b="1" dirty="0">
                <a:latin typeface="TH SarabunPSK" pitchFamily="34" charset="-34"/>
                <a:cs typeface="TH SarabunPSK" pitchFamily="34" charset="-34"/>
              </a:rPr>
              <a:t>๕ ข เด็กมีพัฒนาการด้านสติปัญญา เรียนรู้และสร้างสรรค์</a:t>
            </a:r>
            <a:endParaRPr lang="en-US" b="1" dirty="0">
              <a:latin typeface="TH SarabunPSK" pitchFamily="34" charset="-34"/>
              <a:cs typeface="TH SarabunPSK" pitchFamily="34" charset="-34"/>
            </a:endParaRPr>
          </a:p>
          <a:p>
            <a:r>
              <a:rPr lang="th-TH" b="1" dirty="0">
                <a:latin typeface="TH SarabunPSK" pitchFamily="34" charset="-34"/>
                <a:cs typeface="TH SarabunPSK" pitchFamily="34" charset="-34"/>
              </a:rPr>
              <a:t>	๓</a:t>
            </a:r>
            <a:r>
              <a:rPr lang="en-US" b="1" dirty="0">
                <a:latin typeface="TH SarabunPSK" pitchFamily="34" charset="-34"/>
                <a:cs typeface="TH SarabunPSK" pitchFamily="34" charset="-34"/>
              </a:rPr>
              <a:t>.</a:t>
            </a:r>
            <a:r>
              <a:rPr lang="th-TH" b="1" dirty="0">
                <a:latin typeface="TH SarabunPSK" pitchFamily="34" charset="-34"/>
                <a:cs typeface="TH SarabunPSK" pitchFamily="34" charset="-34"/>
              </a:rPr>
              <a:t>๕</a:t>
            </a:r>
            <a:r>
              <a:rPr lang="en-US" b="1" dirty="0">
                <a:latin typeface="TH SarabunPSK" pitchFamily="34" charset="-34"/>
                <a:cs typeface="TH SarabunPSK" pitchFamily="34" charset="-34"/>
              </a:rPr>
              <a:t>.</a:t>
            </a:r>
            <a:r>
              <a:rPr lang="th-TH" b="1" dirty="0">
                <a:latin typeface="TH SarabunPSK" pitchFamily="34" charset="-34"/>
                <a:cs typeface="TH SarabunPSK" pitchFamily="34" charset="-34"/>
              </a:rPr>
              <a:t>๒ ข  เด็กมีพื้นฐานด้นคณิตศาสตร์ สามารถสังเกต จำแนก เปรียบเทียบ จำนวน มิติสัมพันธ์ (พื้นที่/ระยะ) เวลาได้สมวัย</a:t>
            </a:r>
            <a:endParaRPr lang="en-US" b="1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835696" y="5877272"/>
            <a:ext cx="5184576" cy="587853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th-TH" b="1" dirty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 ภาพกิจกรรมเสริมประสบการณ์</a:t>
            </a:r>
            <a:endParaRPr lang="en-US" b="1" dirty="0">
              <a:solidFill>
                <a:schemeClr val="tx1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2381023"/>
            <a:ext cx="2520280" cy="324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7" y="2408391"/>
            <a:ext cx="2664296" cy="324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863" r="28699"/>
          <a:stretch/>
        </p:blipFill>
        <p:spPr bwMode="auto">
          <a:xfrm>
            <a:off x="3308484" y="2381023"/>
            <a:ext cx="2599040" cy="324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06492278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259632" y="5877272"/>
            <a:ext cx="6840760" cy="56188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th-TH" b="1" dirty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 </a:t>
            </a:r>
            <a:r>
              <a:rPr lang="th-TH" b="1" dirty="0">
                <a:solidFill>
                  <a:schemeClr val="tx1"/>
                </a:solidFill>
                <a:latin typeface="TH SarabunPSK" pitchFamily="34" charset="-34"/>
                <a:ea typeface="Calibri"/>
                <a:cs typeface="TH SarabunPSK" pitchFamily="34" charset="-34"/>
              </a:rPr>
              <a:t>ภาพถ่ายกิจกรรมเสริมประสบการณ์/ภาพถ่ายกิจกรรมเกมการศึกษา</a:t>
            </a:r>
            <a:endParaRPr lang="en-US" b="1" dirty="0">
              <a:solidFill>
                <a:schemeClr val="tx1"/>
              </a:solidFill>
              <a:latin typeface="TH SarabunPSK" pitchFamily="34" charset="-34"/>
              <a:ea typeface="Calibri"/>
              <a:cs typeface="TH SarabunPSK" pitchFamily="34" charset="-34"/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800" r="20391"/>
          <a:stretch/>
        </p:blipFill>
        <p:spPr bwMode="auto">
          <a:xfrm>
            <a:off x="395536" y="1988840"/>
            <a:ext cx="2664296" cy="352839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7864" y="1988840"/>
            <a:ext cx="2592288" cy="352839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173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2021966"/>
            <a:ext cx="2520280" cy="349526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7" name="TextBox 6"/>
          <p:cNvSpPr txBox="1"/>
          <p:nvPr/>
        </p:nvSpPr>
        <p:spPr>
          <a:xfrm>
            <a:off x="827584" y="620688"/>
            <a:ext cx="7560840" cy="954107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th-TH" b="1" dirty="0">
                <a:latin typeface="TH SarabunPSK" pitchFamily="34" charset="-34"/>
                <a:cs typeface="TH SarabunPSK" pitchFamily="34" charset="-34"/>
              </a:rPr>
              <a:t>ตัวบ่งชี้ที่ ๓</a:t>
            </a:r>
            <a:r>
              <a:rPr lang="en-US" b="1" dirty="0">
                <a:latin typeface="TH SarabunPSK" pitchFamily="34" charset="-34"/>
                <a:cs typeface="TH SarabunPSK" pitchFamily="34" charset="-34"/>
              </a:rPr>
              <a:t>.</a:t>
            </a:r>
            <a:r>
              <a:rPr lang="th-TH" b="1" dirty="0">
                <a:latin typeface="TH SarabunPSK" pitchFamily="34" charset="-34"/>
                <a:cs typeface="TH SarabunPSK" pitchFamily="34" charset="-34"/>
              </a:rPr>
              <a:t>๕ ข เด็กมีพัฒนาการด้านสติปัญญา เรียนรู้และสร้างสรรค์</a:t>
            </a:r>
            <a:endParaRPr lang="en-US" b="1" dirty="0">
              <a:latin typeface="TH SarabunPSK" pitchFamily="34" charset="-34"/>
              <a:cs typeface="TH SarabunPSK" pitchFamily="34" charset="-34"/>
            </a:endParaRPr>
          </a:p>
          <a:p>
            <a:r>
              <a:rPr lang="th-TH" b="1" dirty="0">
                <a:latin typeface="TH SarabunPSK" pitchFamily="34" charset="-34"/>
                <a:cs typeface="TH SarabunPSK" pitchFamily="34" charset="-34"/>
              </a:rPr>
              <a:t>	๓</a:t>
            </a:r>
            <a:r>
              <a:rPr lang="en-US" b="1" dirty="0">
                <a:latin typeface="TH SarabunPSK" pitchFamily="34" charset="-34"/>
                <a:cs typeface="TH SarabunPSK" pitchFamily="34" charset="-34"/>
              </a:rPr>
              <a:t>.</a:t>
            </a:r>
            <a:r>
              <a:rPr lang="th-TH" b="1" dirty="0">
                <a:latin typeface="TH SarabunPSK" pitchFamily="34" charset="-34"/>
                <a:cs typeface="TH SarabunPSK" pitchFamily="34" charset="-34"/>
              </a:rPr>
              <a:t>๕</a:t>
            </a:r>
            <a:r>
              <a:rPr lang="en-US" b="1" dirty="0">
                <a:latin typeface="TH SarabunPSK" pitchFamily="34" charset="-34"/>
                <a:cs typeface="TH SarabunPSK" pitchFamily="34" charset="-34"/>
              </a:rPr>
              <a:t>.</a:t>
            </a:r>
            <a:r>
              <a:rPr lang="th-TH" b="1" dirty="0">
                <a:latin typeface="TH SarabunPSK" pitchFamily="34" charset="-34"/>
                <a:cs typeface="TH SarabunPSK" pitchFamily="34" charset="-34"/>
              </a:rPr>
              <a:t>๓ ข  เด็กสามารถคิดอย่างมีเหตุผล แก้ปัญหาได้สมวัย</a:t>
            </a:r>
            <a:endParaRPr lang="en-US" b="1" dirty="0">
              <a:latin typeface="TH SarabunPSK" pitchFamily="34" charset="-34"/>
              <a:cs typeface="TH SarabunPSK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30637223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619672" y="5877272"/>
            <a:ext cx="5976664" cy="56188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th-TH" b="1" dirty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 ภาพถ่ายกิจกรรมเสริมประสบการณ์/ กิจกรรมสร้างสรรค์</a:t>
            </a:r>
            <a:endParaRPr lang="en-US" b="1" dirty="0">
              <a:solidFill>
                <a:schemeClr val="tx1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pic>
        <p:nvPicPr>
          <p:cNvPr id="6145" name="Picture 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443" y="1988840"/>
            <a:ext cx="2430457" cy="345602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146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28"/>
          <a:stretch/>
        </p:blipFill>
        <p:spPr bwMode="auto">
          <a:xfrm>
            <a:off x="3131840" y="1988840"/>
            <a:ext cx="2664296" cy="345602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Picture 2" descr="อาจเป็นรูปภาพของ เด็ก, กำลังนั่ง และกำลังยืน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6787" y="1988840"/>
            <a:ext cx="2664296" cy="348387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7" name="TextBox 6"/>
          <p:cNvSpPr txBox="1"/>
          <p:nvPr/>
        </p:nvSpPr>
        <p:spPr>
          <a:xfrm>
            <a:off x="616013" y="476672"/>
            <a:ext cx="7983981" cy="954107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th-TH" b="1" dirty="0">
                <a:latin typeface="TH SarabunPSK" pitchFamily="34" charset="-34"/>
                <a:cs typeface="TH SarabunPSK" pitchFamily="34" charset="-34"/>
              </a:rPr>
              <a:t>ตัวบ่งชี้ที่ ๓</a:t>
            </a:r>
            <a:r>
              <a:rPr lang="en-US" b="1" dirty="0">
                <a:latin typeface="TH SarabunPSK" pitchFamily="34" charset="-34"/>
                <a:cs typeface="TH SarabunPSK" pitchFamily="34" charset="-34"/>
              </a:rPr>
              <a:t>.</a:t>
            </a:r>
            <a:r>
              <a:rPr lang="th-TH" b="1" dirty="0">
                <a:latin typeface="TH SarabunPSK" pitchFamily="34" charset="-34"/>
                <a:cs typeface="TH SarabunPSK" pitchFamily="34" charset="-34"/>
              </a:rPr>
              <a:t>๕ ข เด็กมีพัฒนาการด้านสติปัญญา เรียนรู้และสร้างสรรค์</a:t>
            </a:r>
            <a:endParaRPr lang="en-US" b="1" dirty="0">
              <a:latin typeface="TH SarabunPSK" pitchFamily="34" charset="-34"/>
              <a:cs typeface="TH SarabunPSK" pitchFamily="34" charset="-34"/>
            </a:endParaRPr>
          </a:p>
          <a:p>
            <a:r>
              <a:rPr lang="th-TH" b="1" dirty="0">
                <a:latin typeface="TH SarabunPSK" pitchFamily="34" charset="-34"/>
                <a:cs typeface="TH SarabunPSK" pitchFamily="34" charset="-34"/>
              </a:rPr>
              <a:t>	๓</a:t>
            </a:r>
            <a:r>
              <a:rPr lang="en-US" b="1" dirty="0">
                <a:latin typeface="TH SarabunPSK" pitchFamily="34" charset="-34"/>
                <a:cs typeface="TH SarabunPSK" pitchFamily="34" charset="-34"/>
              </a:rPr>
              <a:t>.</a:t>
            </a:r>
            <a:r>
              <a:rPr lang="th-TH" b="1" dirty="0">
                <a:latin typeface="TH SarabunPSK" pitchFamily="34" charset="-34"/>
                <a:cs typeface="TH SarabunPSK" pitchFamily="34" charset="-34"/>
              </a:rPr>
              <a:t>๕</a:t>
            </a:r>
            <a:r>
              <a:rPr lang="en-US" b="1" dirty="0">
                <a:latin typeface="TH SarabunPSK" pitchFamily="34" charset="-34"/>
                <a:cs typeface="TH SarabunPSK" pitchFamily="34" charset="-34"/>
              </a:rPr>
              <a:t>.</a:t>
            </a:r>
            <a:r>
              <a:rPr lang="th-TH" b="1" dirty="0">
                <a:latin typeface="TH SarabunPSK" pitchFamily="34" charset="-34"/>
                <a:cs typeface="TH SarabunPSK" pitchFamily="34" charset="-34"/>
              </a:rPr>
              <a:t>๔ ข  เด็กมีจินตนาการและความคิดสร้างสรรค์ที่แสดงออกได้สมวัย</a:t>
            </a:r>
            <a:endParaRPr lang="en-US" b="1" dirty="0">
              <a:latin typeface="TH SarabunPSK" pitchFamily="34" charset="-34"/>
              <a:cs typeface="TH SarabunPSK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6284587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772072" y="5939617"/>
            <a:ext cx="5671864" cy="56188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th-TH" b="1" dirty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 ภาพกิจกรรมเคลื่อนไหวและจังหวะ</a:t>
            </a:r>
            <a:endParaRPr lang="en-US" b="1" dirty="0">
              <a:solidFill>
                <a:schemeClr val="tx1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pic>
        <p:nvPicPr>
          <p:cNvPr id="18436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48" y="2132855"/>
            <a:ext cx="2592288" cy="342603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8437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1" y="2117858"/>
            <a:ext cx="2727920" cy="345602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8438" name="Picture 6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53" r="2706"/>
          <a:stretch/>
        </p:blipFill>
        <p:spPr bwMode="auto">
          <a:xfrm>
            <a:off x="395536" y="2129997"/>
            <a:ext cx="2592288" cy="342888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8" name="TextBox 7"/>
          <p:cNvSpPr txBox="1"/>
          <p:nvPr/>
        </p:nvSpPr>
        <p:spPr>
          <a:xfrm>
            <a:off x="616013" y="620688"/>
            <a:ext cx="7983981" cy="954107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th-TH" b="1" dirty="0">
                <a:latin typeface="TH SarabunPSK" pitchFamily="34" charset="-34"/>
                <a:cs typeface="TH SarabunPSK" pitchFamily="34" charset="-34"/>
              </a:rPr>
              <a:t>ตัวบ่งชี้ที่ ๓</a:t>
            </a:r>
            <a:r>
              <a:rPr lang="en-US" b="1" dirty="0">
                <a:latin typeface="TH SarabunPSK" pitchFamily="34" charset="-34"/>
                <a:cs typeface="TH SarabunPSK" pitchFamily="34" charset="-34"/>
              </a:rPr>
              <a:t>.</a:t>
            </a:r>
            <a:r>
              <a:rPr lang="th-TH" b="1" dirty="0">
                <a:latin typeface="TH SarabunPSK" pitchFamily="34" charset="-34"/>
                <a:cs typeface="TH SarabunPSK" pitchFamily="34" charset="-34"/>
              </a:rPr>
              <a:t>๕ ข เด็กมีพัฒนาการด้านสติปัญญา เรียนรู้และสร้างสรรค์</a:t>
            </a:r>
            <a:endParaRPr lang="en-US" b="1" dirty="0">
              <a:latin typeface="TH SarabunPSK" pitchFamily="34" charset="-34"/>
              <a:cs typeface="TH SarabunPSK" pitchFamily="34" charset="-34"/>
            </a:endParaRPr>
          </a:p>
          <a:p>
            <a:r>
              <a:rPr lang="th-TH" b="1" dirty="0">
                <a:latin typeface="TH SarabunPSK" pitchFamily="34" charset="-34"/>
                <a:cs typeface="TH SarabunPSK" pitchFamily="34" charset="-34"/>
              </a:rPr>
              <a:t>	๓</a:t>
            </a:r>
            <a:r>
              <a:rPr lang="en-US" b="1" dirty="0">
                <a:latin typeface="TH SarabunPSK" pitchFamily="34" charset="-34"/>
                <a:cs typeface="TH SarabunPSK" pitchFamily="34" charset="-34"/>
              </a:rPr>
              <a:t>.</a:t>
            </a:r>
            <a:r>
              <a:rPr lang="th-TH" b="1" dirty="0">
                <a:latin typeface="TH SarabunPSK" pitchFamily="34" charset="-34"/>
                <a:cs typeface="TH SarabunPSK" pitchFamily="34" charset="-34"/>
              </a:rPr>
              <a:t>๕</a:t>
            </a:r>
            <a:r>
              <a:rPr lang="en-US" b="1" dirty="0">
                <a:latin typeface="TH SarabunPSK" pitchFamily="34" charset="-34"/>
                <a:cs typeface="TH SarabunPSK" pitchFamily="34" charset="-34"/>
              </a:rPr>
              <a:t>.</a:t>
            </a:r>
            <a:r>
              <a:rPr lang="th-TH" b="1" dirty="0">
                <a:latin typeface="TH SarabunPSK" pitchFamily="34" charset="-34"/>
                <a:cs typeface="TH SarabunPSK" pitchFamily="34" charset="-34"/>
              </a:rPr>
              <a:t>๔ ข  เด็กมีจินตนาการและความคิดสร้างสรรค์ที่แสดงออกได้สมวัย</a:t>
            </a:r>
            <a:endParaRPr lang="en-US" b="1" dirty="0">
              <a:latin typeface="TH SarabunPSK" pitchFamily="34" charset="-34"/>
              <a:cs typeface="TH SarabunPSK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598930353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7864" y="2060848"/>
            <a:ext cx="2448272" cy="324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18" r="12168"/>
          <a:stretch/>
        </p:blipFill>
        <p:spPr bwMode="auto">
          <a:xfrm>
            <a:off x="6027361" y="2060848"/>
            <a:ext cx="2664296" cy="324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78" r="5366"/>
          <a:stretch/>
        </p:blipFill>
        <p:spPr bwMode="auto">
          <a:xfrm>
            <a:off x="586854" y="2060848"/>
            <a:ext cx="2402006" cy="324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9" name="TextBox 8"/>
          <p:cNvSpPr txBox="1"/>
          <p:nvPr/>
        </p:nvSpPr>
        <p:spPr>
          <a:xfrm>
            <a:off x="1619672" y="5517232"/>
            <a:ext cx="5976664" cy="105740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>
              <a:lnSpc>
                <a:spcPct val="115000"/>
              </a:lnSpc>
            </a:pPr>
            <a:r>
              <a:rPr lang="th-TH" b="1" dirty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 กระตือรือร้นในการเข้าร่วมกิจกรรม</a:t>
            </a:r>
            <a:endParaRPr lang="en-US" b="1" dirty="0">
              <a:solidFill>
                <a:schemeClr val="tx1"/>
              </a:solidFill>
              <a:latin typeface="TH SarabunPSK" pitchFamily="34" charset="-34"/>
              <a:cs typeface="TH SarabunPSK" pitchFamily="34" charset="-34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th-TH" b="1" dirty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ภาพกิจกรรมเสริมประสบการณ์/ กิจกรรมสร้างสรรค์</a:t>
            </a:r>
            <a:endParaRPr lang="en-US" b="1" dirty="0">
              <a:solidFill>
                <a:schemeClr val="tx1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86854" y="476672"/>
            <a:ext cx="8208912" cy="954107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th-TH" b="1" dirty="0">
                <a:latin typeface="TH SarabunPSK" pitchFamily="34" charset="-34"/>
                <a:cs typeface="TH SarabunPSK" pitchFamily="34" charset="-34"/>
              </a:rPr>
              <a:t>ตัวบ่งชี้ที่ ๓</a:t>
            </a:r>
            <a:r>
              <a:rPr lang="en-US" b="1" dirty="0">
                <a:latin typeface="TH SarabunPSK" pitchFamily="34" charset="-34"/>
                <a:cs typeface="TH SarabunPSK" pitchFamily="34" charset="-34"/>
              </a:rPr>
              <a:t>.</a:t>
            </a:r>
            <a:r>
              <a:rPr lang="th-TH" b="1" dirty="0">
                <a:latin typeface="TH SarabunPSK" pitchFamily="34" charset="-34"/>
                <a:cs typeface="TH SarabunPSK" pitchFamily="34" charset="-34"/>
              </a:rPr>
              <a:t>๕ ข เด็กมีพัฒนาการด้านสติปัญญา เรียนรู้และสร้างสรรค์</a:t>
            </a:r>
            <a:endParaRPr lang="en-US" b="1" dirty="0">
              <a:latin typeface="TH SarabunPSK" pitchFamily="34" charset="-34"/>
              <a:cs typeface="TH SarabunPSK" pitchFamily="34" charset="-34"/>
            </a:endParaRPr>
          </a:p>
          <a:p>
            <a:r>
              <a:rPr lang="th-TH" b="1" dirty="0">
                <a:latin typeface="TH SarabunPSK" pitchFamily="34" charset="-34"/>
                <a:cs typeface="TH SarabunPSK" pitchFamily="34" charset="-34"/>
              </a:rPr>
              <a:t>	๓</a:t>
            </a:r>
            <a:r>
              <a:rPr lang="en-US" b="1" dirty="0">
                <a:latin typeface="TH SarabunPSK" pitchFamily="34" charset="-34"/>
                <a:cs typeface="TH SarabunPSK" pitchFamily="34" charset="-34"/>
              </a:rPr>
              <a:t>.</a:t>
            </a:r>
            <a:r>
              <a:rPr lang="th-TH" b="1" dirty="0">
                <a:latin typeface="TH SarabunPSK" pitchFamily="34" charset="-34"/>
                <a:cs typeface="TH SarabunPSK" pitchFamily="34" charset="-34"/>
              </a:rPr>
              <a:t>๕</a:t>
            </a:r>
            <a:r>
              <a:rPr lang="en-US" b="1" dirty="0">
                <a:latin typeface="TH SarabunPSK" pitchFamily="34" charset="-34"/>
                <a:cs typeface="TH SarabunPSK" pitchFamily="34" charset="-34"/>
              </a:rPr>
              <a:t>.</a:t>
            </a:r>
            <a:r>
              <a:rPr lang="th-TH" b="1" dirty="0">
                <a:latin typeface="TH SarabunPSK" pitchFamily="34" charset="-34"/>
                <a:cs typeface="TH SarabunPSK" pitchFamily="34" charset="-34"/>
              </a:rPr>
              <a:t>๕ ข  เด็กมีความพยายาม มุ่งมั่นตั้งใจทำกิจกรรมให้สำเร็จสมวัย</a:t>
            </a:r>
            <a:endParaRPr lang="en-US" b="1" dirty="0">
              <a:latin typeface="TH SarabunPSK" pitchFamily="34" charset="-34"/>
              <a:cs typeface="TH SarabunPSK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600828571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2087465" y="5661248"/>
            <a:ext cx="4752528" cy="105740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>
              <a:lnSpc>
                <a:spcPct val="115000"/>
              </a:lnSpc>
            </a:pPr>
            <a:r>
              <a:rPr lang="th-TH" b="1" dirty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กระตือรือร้นในการเข้าร่วมกิจกรรม</a:t>
            </a:r>
            <a:endParaRPr lang="en-US" b="1" dirty="0">
              <a:solidFill>
                <a:schemeClr val="tx1"/>
              </a:solidFill>
              <a:latin typeface="TH SarabunPSK" pitchFamily="34" charset="-34"/>
              <a:cs typeface="TH SarabunPSK" pitchFamily="34" charset="-34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th-TH" b="1" dirty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 โครงการนักประชาธิปไตย</a:t>
            </a:r>
            <a:endParaRPr lang="en-US" b="1" dirty="0">
              <a:solidFill>
                <a:schemeClr val="tx1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pic>
        <p:nvPicPr>
          <p:cNvPr id="16388" name="Picture 4" descr="อาจเป็นรูปภาพของ เด็ก และกำลังยืน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04" r="13471"/>
          <a:stretch/>
        </p:blipFill>
        <p:spPr bwMode="auto">
          <a:xfrm>
            <a:off x="3125534" y="2146664"/>
            <a:ext cx="2604899" cy="324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6390" name="Picture 6" descr="อาจเป็นรูปภาพของ 1 คน, กำลังนั่ง และกำลังยืน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53" y="2159955"/>
            <a:ext cx="2808312" cy="324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Picture 6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397" y="2146664"/>
            <a:ext cx="2500411" cy="324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7" name="TextBox 6"/>
          <p:cNvSpPr txBox="1"/>
          <p:nvPr/>
        </p:nvSpPr>
        <p:spPr>
          <a:xfrm>
            <a:off x="539552" y="548680"/>
            <a:ext cx="8208912" cy="954107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th-TH" b="1" dirty="0">
                <a:latin typeface="TH SarabunPSK" pitchFamily="34" charset="-34"/>
                <a:cs typeface="TH SarabunPSK" pitchFamily="34" charset="-34"/>
              </a:rPr>
              <a:t>ตัวบ่งชี้ที่ ๓</a:t>
            </a:r>
            <a:r>
              <a:rPr lang="en-US" b="1" dirty="0">
                <a:latin typeface="TH SarabunPSK" pitchFamily="34" charset="-34"/>
                <a:cs typeface="TH SarabunPSK" pitchFamily="34" charset="-34"/>
              </a:rPr>
              <a:t>.</a:t>
            </a:r>
            <a:r>
              <a:rPr lang="th-TH" b="1" dirty="0">
                <a:latin typeface="TH SarabunPSK" pitchFamily="34" charset="-34"/>
                <a:cs typeface="TH SarabunPSK" pitchFamily="34" charset="-34"/>
              </a:rPr>
              <a:t>๕ ข เด็กมีพัฒนาการด้านสติปัญญา เรียนรู้และสร้างสรรค์</a:t>
            </a:r>
            <a:endParaRPr lang="en-US" b="1" dirty="0">
              <a:latin typeface="TH SarabunPSK" pitchFamily="34" charset="-34"/>
              <a:cs typeface="TH SarabunPSK" pitchFamily="34" charset="-34"/>
            </a:endParaRPr>
          </a:p>
          <a:p>
            <a:r>
              <a:rPr lang="th-TH" b="1" dirty="0">
                <a:latin typeface="TH SarabunPSK" pitchFamily="34" charset="-34"/>
                <a:cs typeface="TH SarabunPSK" pitchFamily="34" charset="-34"/>
              </a:rPr>
              <a:t>	๓</a:t>
            </a:r>
            <a:r>
              <a:rPr lang="en-US" b="1" dirty="0">
                <a:latin typeface="TH SarabunPSK" pitchFamily="34" charset="-34"/>
                <a:cs typeface="TH SarabunPSK" pitchFamily="34" charset="-34"/>
              </a:rPr>
              <a:t>.</a:t>
            </a:r>
            <a:r>
              <a:rPr lang="th-TH" b="1" dirty="0">
                <a:latin typeface="TH SarabunPSK" pitchFamily="34" charset="-34"/>
                <a:cs typeface="TH SarabunPSK" pitchFamily="34" charset="-34"/>
              </a:rPr>
              <a:t>๕</a:t>
            </a:r>
            <a:r>
              <a:rPr lang="en-US" b="1" dirty="0">
                <a:latin typeface="TH SarabunPSK" pitchFamily="34" charset="-34"/>
                <a:cs typeface="TH SarabunPSK" pitchFamily="34" charset="-34"/>
              </a:rPr>
              <a:t>.</a:t>
            </a:r>
            <a:r>
              <a:rPr lang="th-TH" b="1" dirty="0">
                <a:latin typeface="TH SarabunPSK" pitchFamily="34" charset="-34"/>
                <a:cs typeface="TH SarabunPSK" pitchFamily="34" charset="-34"/>
              </a:rPr>
              <a:t>๕ ข  เด็กมีความพยายาม มุ่งมั่นตั้งใจทำกิจกรรมให้สำเร็จสมวัย</a:t>
            </a:r>
            <a:endParaRPr lang="en-US" b="1" dirty="0">
              <a:latin typeface="TH SarabunPSK" pitchFamily="34" charset="-34"/>
              <a:cs typeface="TH SarabunPSK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650972575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1727684" y="5517232"/>
            <a:ext cx="5976664" cy="1083374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>
              <a:lnSpc>
                <a:spcPct val="115000"/>
              </a:lnSpc>
            </a:pPr>
            <a:r>
              <a:rPr lang="th-TH" b="1" dirty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 กระตือรือร้นในการเข้าร่วมกิจกรรม</a:t>
            </a:r>
            <a:endParaRPr lang="en-US" b="1" dirty="0">
              <a:solidFill>
                <a:schemeClr val="tx1"/>
              </a:solidFill>
              <a:latin typeface="TH SarabunPSK" pitchFamily="34" charset="-34"/>
              <a:cs typeface="TH SarabunPSK" pitchFamily="34" charset="-34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th-TH" b="1" dirty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โครงการ</a:t>
            </a:r>
            <a:r>
              <a:rPr lang="en-US" b="1" dirty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Mini Scout</a:t>
            </a:r>
            <a:r>
              <a:rPr lang="th-TH" b="1" dirty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 /โครงการ </a:t>
            </a:r>
            <a:r>
              <a:rPr lang="en-US" b="1" dirty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Spirit of ASAEN</a:t>
            </a:r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508" r="17769"/>
          <a:stretch/>
        </p:blipFill>
        <p:spPr bwMode="auto">
          <a:xfrm>
            <a:off x="395536" y="1902827"/>
            <a:ext cx="2664296" cy="324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856" y="1887115"/>
            <a:ext cx="2736304" cy="324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1900405"/>
            <a:ext cx="2430457" cy="324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7" name="TextBox 6"/>
          <p:cNvSpPr txBox="1"/>
          <p:nvPr/>
        </p:nvSpPr>
        <p:spPr>
          <a:xfrm>
            <a:off x="539552" y="404664"/>
            <a:ext cx="8208912" cy="954107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th-TH" b="1" dirty="0">
                <a:latin typeface="TH SarabunPSK" pitchFamily="34" charset="-34"/>
                <a:cs typeface="TH SarabunPSK" pitchFamily="34" charset="-34"/>
              </a:rPr>
              <a:t>ตัวบ่งชี้ที่ ๓</a:t>
            </a:r>
            <a:r>
              <a:rPr lang="en-US" b="1" dirty="0">
                <a:latin typeface="TH SarabunPSK" pitchFamily="34" charset="-34"/>
                <a:cs typeface="TH SarabunPSK" pitchFamily="34" charset="-34"/>
              </a:rPr>
              <a:t>.</a:t>
            </a:r>
            <a:r>
              <a:rPr lang="th-TH" b="1" dirty="0">
                <a:latin typeface="TH SarabunPSK" pitchFamily="34" charset="-34"/>
                <a:cs typeface="TH SarabunPSK" pitchFamily="34" charset="-34"/>
              </a:rPr>
              <a:t>๕ ข เด็กมีพัฒนาการด้านสติปัญญา เรียนรู้และสร้างสรรค์</a:t>
            </a:r>
            <a:endParaRPr lang="en-US" b="1" dirty="0">
              <a:latin typeface="TH SarabunPSK" pitchFamily="34" charset="-34"/>
              <a:cs typeface="TH SarabunPSK" pitchFamily="34" charset="-34"/>
            </a:endParaRPr>
          </a:p>
          <a:p>
            <a:r>
              <a:rPr lang="th-TH" b="1" dirty="0">
                <a:latin typeface="TH SarabunPSK" pitchFamily="34" charset="-34"/>
                <a:cs typeface="TH SarabunPSK" pitchFamily="34" charset="-34"/>
              </a:rPr>
              <a:t>	 ๓</a:t>
            </a:r>
            <a:r>
              <a:rPr lang="en-US" b="1" dirty="0">
                <a:latin typeface="TH SarabunPSK" pitchFamily="34" charset="-34"/>
                <a:cs typeface="TH SarabunPSK" pitchFamily="34" charset="-34"/>
              </a:rPr>
              <a:t>.</a:t>
            </a:r>
            <a:r>
              <a:rPr lang="th-TH" b="1" dirty="0">
                <a:latin typeface="TH SarabunPSK" pitchFamily="34" charset="-34"/>
                <a:cs typeface="TH SarabunPSK" pitchFamily="34" charset="-34"/>
              </a:rPr>
              <a:t>๕</a:t>
            </a:r>
            <a:r>
              <a:rPr lang="en-US" b="1" dirty="0">
                <a:latin typeface="TH SarabunPSK" pitchFamily="34" charset="-34"/>
                <a:cs typeface="TH SarabunPSK" pitchFamily="34" charset="-34"/>
              </a:rPr>
              <a:t>.</a:t>
            </a:r>
            <a:r>
              <a:rPr lang="th-TH" b="1" dirty="0">
                <a:latin typeface="TH SarabunPSK" pitchFamily="34" charset="-34"/>
                <a:cs typeface="TH SarabunPSK" pitchFamily="34" charset="-34"/>
              </a:rPr>
              <a:t>๕ ข  เด็กมีความพยายาม มุ่งมั่นตั้งใจทำกิจกรรมให้สำเร็จสมวัย</a:t>
            </a:r>
            <a:endParaRPr lang="en-US" b="1" dirty="0">
              <a:latin typeface="TH SarabunPSK" pitchFamily="34" charset="-34"/>
              <a:cs typeface="TH SarabunPSK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708289258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683568" y="548680"/>
            <a:ext cx="7776864" cy="1083374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th-TH" b="1" dirty="0">
                <a:latin typeface="TH SarabunPSK" pitchFamily="34" charset="-34"/>
                <a:cs typeface="TH SarabunPSK" pitchFamily="34" charset="-34"/>
              </a:rPr>
              <a:t>๓</a:t>
            </a:r>
            <a:r>
              <a:rPr lang="en-US" b="1" dirty="0">
                <a:latin typeface="TH SarabunPSK" pitchFamily="34" charset="-34"/>
                <a:cs typeface="TH SarabunPSK" pitchFamily="34" charset="-34"/>
              </a:rPr>
              <a:t>.</a:t>
            </a:r>
            <a:r>
              <a:rPr lang="th-TH" b="1" dirty="0">
                <a:latin typeface="TH SarabunPSK" pitchFamily="34" charset="-34"/>
                <a:cs typeface="TH SarabunPSK" pitchFamily="34" charset="-34"/>
              </a:rPr>
              <a:t>๕</a:t>
            </a:r>
            <a:r>
              <a:rPr lang="en-US" b="1" dirty="0">
                <a:latin typeface="TH SarabunPSK" pitchFamily="34" charset="-34"/>
                <a:cs typeface="TH SarabunPSK" pitchFamily="34" charset="-34"/>
              </a:rPr>
              <a:t>.</a:t>
            </a:r>
            <a:r>
              <a:rPr lang="th-TH" b="1" dirty="0">
                <a:latin typeface="TH SarabunPSK" pitchFamily="34" charset="-34"/>
                <a:cs typeface="TH SarabunPSK" pitchFamily="34" charset="-34"/>
              </a:rPr>
              <a:t>๕ ข  เด็กมีความพยายาม มุ่งมั่นตั้งใจทำกิจกรรมให้สำเร็จสมวัย</a:t>
            </a: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th-TH" b="1" dirty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-กระตือรือร้นในการเข้าร่วมกิจกรรม</a:t>
            </a:r>
            <a:endParaRPr lang="en-US" b="1" dirty="0">
              <a:solidFill>
                <a:schemeClr val="tx1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548120" y="5877272"/>
            <a:ext cx="5976664" cy="587853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>
              <a:lnSpc>
                <a:spcPct val="115000"/>
              </a:lnSpc>
            </a:pPr>
            <a:r>
              <a:rPr lang="th-TH" b="1" dirty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ภาพ</a:t>
            </a:r>
            <a:r>
              <a:rPr lang="th-TH" b="1" dirty="0">
                <a:latin typeface="TH SarabunPSK" pitchFamily="34" charset="-34"/>
                <a:cs typeface="TH SarabunPSK" pitchFamily="34" charset="-34"/>
              </a:rPr>
              <a:t>โครงการวันวิทยาศาสตร์แห่งชาติ</a:t>
            </a:r>
            <a:endParaRPr lang="en-US" b="1" dirty="0">
              <a:solidFill>
                <a:schemeClr val="tx1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pic>
        <p:nvPicPr>
          <p:cNvPr id="6146" name="Picture 2" descr="D:\งานปี 63\โครงการปี 63 พิมพ์\477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2132856"/>
            <a:ext cx="2430548" cy="324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147" name="Picture 3" descr="D:\งานปี 63\โครงการปี 63 พิมพ์\203553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97" r="25056"/>
          <a:stretch/>
        </p:blipFill>
        <p:spPr bwMode="auto">
          <a:xfrm>
            <a:off x="3269747" y="2132856"/>
            <a:ext cx="2521192" cy="324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149" name="Picture 5" descr="D:\งานปี 63\โครงการปี 63 พิมพ์\S__11730954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2132856"/>
            <a:ext cx="2664296" cy="324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951489626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935596" y="5733256"/>
            <a:ext cx="7416823" cy="56188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th-TH" b="1" dirty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 ภาพโครงการวันสำคัญ/</a:t>
            </a:r>
            <a:r>
              <a:rPr lang="en-US" b="1" dirty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 </a:t>
            </a:r>
            <a:r>
              <a:rPr lang="th-TH" b="1" dirty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โครงการส่งเสริมวัฒนธรรม การละเล่นเด็กไทย</a:t>
            </a:r>
            <a:endParaRPr lang="en-US" b="1" dirty="0">
              <a:solidFill>
                <a:schemeClr val="tx1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pic>
        <p:nvPicPr>
          <p:cNvPr id="9217" name="Picture 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902470"/>
            <a:ext cx="2520280" cy="324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54" y="1902470"/>
            <a:ext cx="2429906" cy="324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1902470"/>
            <a:ext cx="2429906" cy="324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7" name="TextBox 6"/>
          <p:cNvSpPr txBox="1"/>
          <p:nvPr/>
        </p:nvSpPr>
        <p:spPr>
          <a:xfrm>
            <a:off x="683568" y="548680"/>
            <a:ext cx="7776864" cy="1083374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th-TH" b="1" dirty="0">
                <a:latin typeface="TH SarabunPSK" pitchFamily="34" charset="-34"/>
                <a:cs typeface="TH SarabunPSK" pitchFamily="34" charset="-34"/>
              </a:rPr>
              <a:t>๓</a:t>
            </a:r>
            <a:r>
              <a:rPr lang="en-US" b="1" dirty="0">
                <a:latin typeface="TH SarabunPSK" pitchFamily="34" charset="-34"/>
                <a:cs typeface="TH SarabunPSK" pitchFamily="34" charset="-34"/>
              </a:rPr>
              <a:t>.</a:t>
            </a:r>
            <a:r>
              <a:rPr lang="th-TH" b="1" dirty="0">
                <a:latin typeface="TH SarabunPSK" pitchFamily="34" charset="-34"/>
                <a:cs typeface="TH SarabunPSK" pitchFamily="34" charset="-34"/>
              </a:rPr>
              <a:t>๕</a:t>
            </a:r>
            <a:r>
              <a:rPr lang="en-US" b="1" dirty="0">
                <a:latin typeface="TH SarabunPSK" pitchFamily="34" charset="-34"/>
                <a:cs typeface="TH SarabunPSK" pitchFamily="34" charset="-34"/>
              </a:rPr>
              <a:t>.</a:t>
            </a:r>
            <a:r>
              <a:rPr lang="th-TH" b="1" dirty="0">
                <a:latin typeface="TH SarabunPSK" pitchFamily="34" charset="-34"/>
                <a:cs typeface="TH SarabunPSK" pitchFamily="34" charset="-34"/>
              </a:rPr>
              <a:t>๕ ข  เด็กมีความพยายาม มุ่งมั่นตั้งใจทำกิจกรรมให้สำเร็จสมวัย</a:t>
            </a: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th-TH" b="1" dirty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-กระตือรือร้นในการเข้าร่วมกิจกรรม</a:t>
            </a:r>
            <a:endParaRPr lang="en-US" b="1" dirty="0">
              <a:solidFill>
                <a:schemeClr val="tx1"/>
              </a:solidFill>
              <a:latin typeface="TH SarabunPSK" pitchFamily="34" charset="-34"/>
              <a:cs typeface="TH SarabunPSK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708289258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1619672" y="5877272"/>
            <a:ext cx="6768752" cy="52322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TH SarabunPSK" pitchFamily="34" charset="-34"/>
                <a:cs typeface="TH SarabunPSK" pitchFamily="34" charset="-34"/>
              </a:rPr>
              <a:t> </a:t>
            </a:r>
            <a:r>
              <a:rPr lang="th-TH" b="1" dirty="0">
                <a:latin typeface="TH SarabunPSK" pitchFamily="34" charset="-34"/>
                <a:cs typeface="TH SarabunPSK" pitchFamily="34" charset="-34"/>
              </a:rPr>
              <a:t>โครงการเรียนรู้ด้วยโครงงาน/โครงการโรงเรียนอนุรักษ์สิ่งแวดล้อม</a:t>
            </a:r>
            <a:endParaRPr lang="en-US" b="1" dirty="0">
              <a:latin typeface="TH SarabunPSK" pitchFamily="34" charset="-34"/>
              <a:cs typeface="TH SarabunPSK" pitchFamily="34" charset="-34"/>
            </a:endParaRPr>
          </a:p>
        </p:txBody>
      </p:sp>
      <p:pic>
        <p:nvPicPr>
          <p:cNvPr id="7" name="รูปภาพ 6" descr="C:\Users\Administrator\Desktop\บุคคล\โครงงานไข่เค็ม\118442367_2624841001069030_3528842276180272338_n.jpg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333"/>
          <a:stretch/>
        </p:blipFill>
        <p:spPr bwMode="auto">
          <a:xfrm>
            <a:off x="6156176" y="2132499"/>
            <a:ext cx="2592288" cy="323977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8194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163" r="10708"/>
          <a:stretch/>
        </p:blipFill>
        <p:spPr bwMode="auto">
          <a:xfrm>
            <a:off x="467544" y="2132856"/>
            <a:ext cx="2736304" cy="324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196" name="Picture 4" descr="อาจเป็นรูปภาพของ 14 คน, เด็ก, ผู้คนกำลังยืน และผู้คนกำลังนั่ง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2" y="2146147"/>
            <a:ext cx="2592288" cy="324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8" name="TextBox 7"/>
          <p:cNvSpPr txBox="1"/>
          <p:nvPr/>
        </p:nvSpPr>
        <p:spPr>
          <a:xfrm>
            <a:off x="683568" y="548680"/>
            <a:ext cx="7776864" cy="1083374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th-TH" b="1" dirty="0">
                <a:latin typeface="TH SarabunPSK" pitchFamily="34" charset="-34"/>
                <a:cs typeface="TH SarabunPSK" pitchFamily="34" charset="-34"/>
              </a:rPr>
              <a:t>๓</a:t>
            </a:r>
            <a:r>
              <a:rPr lang="en-US" b="1" dirty="0">
                <a:latin typeface="TH SarabunPSK" pitchFamily="34" charset="-34"/>
                <a:cs typeface="TH SarabunPSK" pitchFamily="34" charset="-34"/>
              </a:rPr>
              <a:t>.</a:t>
            </a:r>
            <a:r>
              <a:rPr lang="th-TH" b="1" dirty="0">
                <a:latin typeface="TH SarabunPSK" pitchFamily="34" charset="-34"/>
                <a:cs typeface="TH SarabunPSK" pitchFamily="34" charset="-34"/>
              </a:rPr>
              <a:t>๕</a:t>
            </a:r>
            <a:r>
              <a:rPr lang="en-US" b="1" dirty="0">
                <a:latin typeface="TH SarabunPSK" pitchFamily="34" charset="-34"/>
                <a:cs typeface="TH SarabunPSK" pitchFamily="34" charset="-34"/>
              </a:rPr>
              <a:t>.</a:t>
            </a:r>
            <a:r>
              <a:rPr lang="th-TH" b="1" dirty="0">
                <a:latin typeface="TH SarabunPSK" pitchFamily="34" charset="-34"/>
                <a:cs typeface="TH SarabunPSK" pitchFamily="34" charset="-34"/>
              </a:rPr>
              <a:t>๕ ข  เด็กมีความพยายาม มุ่งมั่นตั้งใจทำกิจกรรมให้สำเร็จสมวัย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th-TH" b="1" dirty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	  - กระตือรือร้นในการเข้าร่วมกิจกรรม</a:t>
            </a:r>
            <a:endParaRPr lang="en-US" b="1" dirty="0">
              <a:solidFill>
                <a:schemeClr val="tx1"/>
              </a:solidFill>
              <a:latin typeface="TH SarabunPSK" pitchFamily="34" charset="-34"/>
              <a:cs typeface="TH SarabunPSK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532676615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827584" y="620688"/>
            <a:ext cx="7848872" cy="138499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th-TH" b="1" dirty="0">
                <a:latin typeface="TH SarabunPSK" pitchFamily="34" charset="-34"/>
                <a:cs typeface="TH SarabunPSK" pitchFamily="34" charset="-34"/>
              </a:rPr>
              <a:t>ตัวบ่งชี้ที่ ๓</a:t>
            </a:r>
            <a:r>
              <a:rPr lang="en-US" b="1" dirty="0">
                <a:latin typeface="TH SarabunPSK" pitchFamily="34" charset="-34"/>
                <a:cs typeface="TH SarabunPSK" pitchFamily="34" charset="-34"/>
              </a:rPr>
              <a:t>.</a:t>
            </a:r>
            <a:r>
              <a:rPr lang="th-TH" b="1" dirty="0">
                <a:latin typeface="TH SarabunPSK" pitchFamily="34" charset="-34"/>
                <a:cs typeface="TH SarabunPSK" pitchFamily="34" charset="-34"/>
              </a:rPr>
              <a:t>๖ ข เด็กมีพัฒนาการด้านภาษาและการสื่อสาร</a:t>
            </a:r>
            <a:endParaRPr lang="en-US" b="1" dirty="0">
              <a:latin typeface="TH SarabunPSK" pitchFamily="34" charset="-34"/>
              <a:cs typeface="TH SarabunPSK" pitchFamily="34" charset="-34"/>
            </a:endParaRPr>
          </a:p>
          <a:p>
            <a:r>
              <a:rPr lang="th-TH" b="1" dirty="0">
                <a:latin typeface="TH SarabunPSK" pitchFamily="34" charset="-34"/>
                <a:cs typeface="TH SarabunPSK" pitchFamily="34" charset="-34"/>
              </a:rPr>
              <a:t>	๓</a:t>
            </a:r>
            <a:r>
              <a:rPr lang="en-US" b="1" dirty="0">
                <a:latin typeface="TH SarabunPSK" pitchFamily="34" charset="-34"/>
                <a:cs typeface="TH SarabunPSK" pitchFamily="34" charset="-34"/>
              </a:rPr>
              <a:t>.</a:t>
            </a:r>
            <a:r>
              <a:rPr lang="th-TH" b="1" dirty="0">
                <a:latin typeface="TH SarabunPSK" pitchFamily="34" charset="-34"/>
                <a:cs typeface="TH SarabunPSK" pitchFamily="34" charset="-34"/>
              </a:rPr>
              <a:t>๖</a:t>
            </a:r>
            <a:r>
              <a:rPr lang="en-US" b="1" dirty="0">
                <a:latin typeface="TH SarabunPSK" pitchFamily="34" charset="-34"/>
                <a:cs typeface="TH SarabunPSK" pitchFamily="34" charset="-34"/>
              </a:rPr>
              <a:t>.</a:t>
            </a:r>
            <a:r>
              <a:rPr lang="th-TH" b="1" dirty="0">
                <a:latin typeface="TH SarabunPSK" pitchFamily="34" charset="-34"/>
                <a:cs typeface="TH SarabunPSK" pitchFamily="34" charset="-34"/>
              </a:rPr>
              <a:t>๑ ข  เด็กสามารถฟัง พูด จับใจความ เล่า สนทนาและสื่อสารได้สมวัย</a:t>
            </a:r>
            <a:endParaRPr lang="en-US" b="1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942216" y="5877272"/>
            <a:ext cx="5150064" cy="52322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th-TH" b="1" dirty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ภาพถ่ายกิจกรรมเสริมประสบการณ์</a:t>
            </a:r>
            <a:endParaRPr lang="en-US" b="1" dirty="0">
              <a:solidFill>
                <a:schemeClr val="tx1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77" r="11678"/>
          <a:stretch/>
        </p:blipFill>
        <p:spPr bwMode="auto">
          <a:xfrm>
            <a:off x="611560" y="2403777"/>
            <a:ext cx="2661313" cy="324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896" y="2403777"/>
            <a:ext cx="2448272" cy="324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3317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5000" y="2443122"/>
            <a:ext cx="2520280" cy="324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933107941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575557" y="476672"/>
            <a:ext cx="8136904" cy="138499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th-TH" b="1" dirty="0">
                <a:latin typeface="TH SarabunPSK" pitchFamily="34" charset="-34"/>
                <a:cs typeface="TH SarabunPSK" pitchFamily="34" charset="-34"/>
              </a:rPr>
              <a:t>ตัวบ่งชี้ที่ ๓</a:t>
            </a:r>
            <a:r>
              <a:rPr lang="en-US" b="1" dirty="0">
                <a:latin typeface="TH SarabunPSK" pitchFamily="34" charset="-34"/>
                <a:cs typeface="TH SarabunPSK" pitchFamily="34" charset="-34"/>
              </a:rPr>
              <a:t>.</a:t>
            </a:r>
            <a:r>
              <a:rPr lang="th-TH" b="1" dirty="0">
                <a:latin typeface="TH SarabunPSK" pitchFamily="34" charset="-34"/>
                <a:cs typeface="TH SarabunPSK" pitchFamily="34" charset="-34"/>
              </a:rPr>
              <a:t>๖ ข เด็กมีพัฒนาการด้านภาษาและการสื่อสาร</a:t>
            </a:r>
            <a:endParaRPr lang="en-US" b="1" dirty="0">
              <a:latin typeface="TH SarabunPSK" pitchFamily="34" charset="-34"/>
              <a:cs typeface="TH SarabunPSK" pitchFamily="34" charset="-34"/>
            </a:endParaRPr>
          </a:p>
          <a:p>
            <a:r>
              <a:rPr lang="th-TH" b="1" dirty="0">
                <a:latin typeface="TH SarabunPSK" pitchFamily="34" charset="-34"/>
                <a:cs typeface="TH SarabunPSK" pitchFamily="34" charset="-34"/>
              </a:rPr>
              <a:t>	๓</a:t>
            </a:r>
            <a:r>
              <a:rPr lang="en-US" b="1" dirty="0">
                <a:latin typeface="TH SarabunPSK" pitchFamily="34" charset="-34"/>
                <a:cs typeface="TH SarabunPSK" pitchFamily="34" charset="-34"/>
              </a:rPr>
              <a:t>.</a:t>
            </a:r>
            <a:r>
              <a:rPr lang="th-TH" b="1" dirty="0">
                <a:latin typeface="TH SarabunPSK" pitchFamily="34" charset="-34"/>
                <a:cs typeface="TH SarabunPSK" pitchFamily="34" charset="-34"/>
              </a:rPr>
              <a:t>๖</a:t>
            </a:r>
            <a:r>
              <a:rPr lang="en-US" b="1" dirty="0">
                <a:latin typeface="TH SarabunPSK" pitchFamily="34" charset="-34"/>
                <a:cs typeface="TH SarabunPSK" pitchFamily="34" charset="-34"/>
              </a:rPr>
              <a:t>.</a:t>
            </a:r>
            <a:r>
              <a:rPr lang="th-TH" b="1" dirty="0">
                <a:latin typeface="TH SarabunPSK" pitchFamily="34" charset="-34"/>
                <a:cs typeface="TH SarabunPSK" pitchFamily="34" charset="-34"/>
              </a:rPr>
              <a:t>๒ ข  เด็กมีทักษะในการดูรูปภาพ สัญลักษณ์ การใช้หนังสือ รู้จักตัวอักษร การคิดเขียนคำ และการอ่านเบื้องต้นได้สมวัยและตามลำดับพัฒนาการ</a:t>
            </a:r>
            <a:endParaRPr lang="en-US" b="1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772072" y="5917520"/>
            <a:ext cx="5671864" cy="56188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th-TH" b="1" dirty="0">
                <a:latin typeface="TH SarabunPSK" pitchFamily="34" charset="-34"/>
                <a:cs typeface="TH SarabunPSK" pitchFamily="34" charset="-34"/>
              </a:rPr>
              <a:t>ภาพถ่ายกิจกรรมเสริมประสบการณ์</a:t>
            </a:r>
            <a:endParaRPr lang="en-US" b="1" dirty="0">
              <a:solidFill>
                <a:schemeClr val="tx1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901" y="2420888"/>
            <a:ext cx="2615939" cy="324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4339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16" r="15879"/>
          <a:stretch/>
        </p:blipFill>
        <p:spPr bwMode="auto">
          <a:xfrm>
            <a:off x="3419873" y="2424540"/>
            <a:ext cx="2448272" cy="324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Picture 4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98" r="23499"/>
          <a:stretch/>
        </p:blipFill>
        <p:spPr bwMode="auto">
          <a:xfrm>
            <a:off x="6156176" y="2424540"/>
            <a:ext cx="2448272" cy="324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754300206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827584" y="548680"/>
            <a:ext cx="7560840" cy="138499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th-TH" b="1" dirty="0">
                <a:latin typeface="TH SarabunPSK" pitchFamily="34" charset="-34"/>
                <a:cs typeface="TH SarabunPSK" pitchFamily="34" charset="-34"/>
              </a:rPr>
              <a:t>ตัวบ่งชี้ที่ ๓</a:t>
            </a:r>
            <a:r>
              <a:rPr lang="en-US" b="1" dirty="0">
                <a:latin typeface="TH SarabunPSK" pitchFamily="34" charset="-34"/>
                <a:cs typeface="TH SarabunPSK" pitchFamily="34" charset="-34"/>
              </a:rPr>
              <a:t>.</a:t>
            </a:r>
            <a:r>
              <a:rPr lang="th-TH" b="1" dirty="0">
                <a:latin typeface="TH SarabunPSK" pitchFamily="34" charset="-34"/>
                <a:cs typeface="TH SarabunPSK" pitchFamily="34" charset="-34"/>
              </a:rPr>
              <a:t>๖ ข เด็กมีพัฒนาการด้านภาษาและการสื่อสาร</a:t>
            </a:r>
            <a:endParaRPr lang="en-US" b="1" dirty="0">
              <a:latin typeface="TH SarabunPSK" pitchFamily="34" charset="-34"/>
              <a:cs typeface="TH SarabunPSK" pitchFamily="34" charset="-34"/>
            </a:endParaRPr>
          </a:p>
          <a:p>
            <a:r>
              <a:rPr lang="th-TH" b="1" dirty="0">
                <a:latin typeface="TH SarabunPSK" pitchFamily="34" charset="-34"/>
                <a:cs typeface="TH SarabunPSK" pitchFamily="34" charset="-34"/>
              </a:rPr>
              <a:t>	 ๓</a:t>
            </a:r>
            <a:r>
              <a:rPr lang="en-US" b="1" dirty="0">
                <a:latin typeface="TH SarabunPSK" pitchFamily="34" charset="-34"/>
                <a:cs typeface="TH SarabunPSK" pitchFamily="34" charset="-34"/>
              </a:rPr>
              <a:t>.</a:t>
            </a:r>
            <a:r>
              <a:rPr lang="th-TH" b="1" dirty="0">
                <a:latin typeface="TH SarabunPSK" pitchFamily="34" charset="-34"/>
                <a:cs typeface="TH SarabunPSK" pitchFamily="34" charset="-34"/>
              </a:rPr>
              <a:t>๖</a:t>
            </a:r>
            <a:r>
              <a:rPr lang="en-US" b="1" dirty="0">
                <a:latin typeface="TH SarabunPSK" pitchFamily="34" charset="-34"/>
                <a:cs typeface="TH SarabunPSK" pitchFamily="34" charset="-34"/>
              </a:rPr>
              <a:t>.</a:t>
            </a:r>
            <a:r>
              <a:rPr lang="th-TH" b="1" dirty="0">
                <a:latin typeface="TH SarabunPSK" pitchFamily="34" charset="-34"/>
                <a:cs typeface="TH SarabunPSK" pitchFamily="34" charset="-34"/>
              </a:rPr>
              <a:t>๓ ข  เด็กมีทักษะการวาด การขีดเขียนตามลำดับขั้นตอนพัฒนาการสมวัย ไปสู่การขีดเขียนคำที่คุ้นเคยละสนใจ</a:t>
            </a:r>
            <a:endParaRPr lang="en-US" b="1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212838" y="5961252"/>
            <a:ext cx="6768752" cy="52322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th-TH" b="1" dirty="0">
                <a:latin typeface="TH SarabunPSK" pitchFamily="34" charset="-34"/>
                <a:cs typeface="TH SarabunPSK" pitchFamily="34" charset="-34"/>
              </a:rPr>
              <a:t>ภาพถ่ายกิจกรรมเสริมประสบการณ์/ ภาพถ่ายกิจกรรมสร้างสรรค์</a:t>
            </a:r>
            <a:endParaRPr lang="en-US" b="1" dirty="0">
              <a:solidFill>
                <a:schemeClr val="tx1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192" y="2421248"/>
            <a:ext cx="2429859" cy="324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5364" name="Picture 4" descr="D:\งานปี 63\งานประเมินมาตรฐาน\191896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65066" y="2421248"/>
            <a:ext cx="2664296" cy="324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5365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2421248"/>
            <a:ext cx="2514600" cy="324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754300206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834008" y="5925475"/>
            <a:ext cx="5148572" cy="56188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th-TH" b="1" dirty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โครงการเรียนรู้ด้วยโครงงาน</a:t>
            </a:r>
            <a:endParaRPr lang="en-US" b="1" dirty="0">
              <a:solidFill>
                <a:schemeClr val="tx1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pic>
        <p:nvPicPr>
          <p:cNvPr id="9" name="รูปภาพ 8" descr="C:\Users\Administrator\Desktop\บุคคล\โครงงานไข่เค็ม\118442367_2624841001069030_3528842276180272338_n.jpg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333"/>
          <a:stretch/>
        </p:blipFill>
        <p:spPr bwMode="auto">
          <a:xfrm>
            <a:off x="6183203" y="2277102"/>
            <a:ext cx="2520281" cy="323977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054" name="Picture 6" descr="อาจเป็นรูปภาพของ 9 คน, เด็ก, ผู้คนกำลังนั่ง และผู้คนกำลังยืน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281" y="2276872"/>
            <a:ext cx="2555803" cy="324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761"/>
          <a:stretch/>
        </p:blipFill>
        <p:spPr bwMode="auto">
          <a:xfrm>
            <a:off x="3301723" y="2276872"/>
            <a:ext cx="2664296" cy="324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7" name="TextBox 6"/>
          <p:cNvSpPr txBox="1"/>
          <p:nvPr/>
        </p:nvSpPr>
        <p:spPr>
          <a:xfrm>
            <a:off x="827584" y="476672"/>
            <a:ext cx="7560840" cy="138499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th-TH" b="1" dirty="0">
                <a:latin typeface="TH SarabunPSK" pitchFamily="34" charset="-34"/>
                <a:cs typeface="TH SarabunPSK" pitchFamily="34" charset="-34"/>
              </a:rPr>
              <a:t>ตัวบ่งชี้ที่ ๓</a:t>
            </a:r>
            <a:r>
              <a:rPr lang="en-US" b="1" dirty="0">
                <a:latin typeface="TH SarabunPSK" pitchFamily="34" charset="-34"/>
                <a:cs typeface="TH SarabunPSK" pitchFamily="34" charset="-34"/>
              </a:rPr>
              <a:t>.</a:t>
            </a:r>
            <a:r>
              <a:rPr lang="th-TH" b="1" dirty="0">
                <a:latin typeface="TH SarabunPSK" pitchFamily="34" charset="-34"/>
                <a:cs typeface="TH SarabunPSK" pitchFamily="34" charset="-34"/>
              </a:rPr>
              <a:t>๖ ข เด็กมีพัฒนาการด้านภาษาและการสื่อสาร</a:t>
            </a:r>
            <a:endParaRPr lang="en-US" b="1" dirty="0">
              <a:latin typeface="TH SarabunPSK" pitchFamily="34" charset="-34"/>
              <a:cs typeface="TH SarabunPSK" pitchFamily="34" charset="-34"/>
            </a:endParaRPr>
          </a:p>
          <a:p>
            <a:r>
              <a:rPr lang="th-TH" b="1" dirty="0">
                <a:latin typeface="TH SarabunPSK" pitchFamily="34" charset="-34"/>
                <a:cs typeface="TH SarabunPSK" pitchFamily="34" charset="-34"/>
              </a:rPr>
              <a:t>	 ๓</a:t>
            </a:r>
            <a:r>
              <a:rPr lang="en-US" b="1" dirty="0">
                <a:latin typeface="TH SarabunPSK" pitchFamily="34" charset="-34"/>
                <a:cs typeface="TH SarabunPSK" pitchFamily="34" charset="-34"/>
              </a:rPr>
              <a:t>.</a:t>
            </a:r>
            <a:r>
              <a:rPr lang="th-TH" b="1" dirty="0">
                <a:latin typeface="TH SarabunPSK" pitchFamily="34" charset="-34"/>
                <a:cs typeface="TH SarabunPSK" pitchFamily="34" charset="-34"/>
              </a:rPr>
              <a:t>๖</a:t>
            </a:r>
            <a:r>
              <a:rPr lang="en-US" b="1" dirty="0">
                <a:latin typeface="TH SarabunPSK" pitchFamily="34" charset="-34"/>
                <a:cs typeface="TH SarabunPSK" pitchFamily="34" charset="-34"/>
              </a:rPr>
              <a:t>.</a:t>
            </a:r>
            <a:r>
              <a:rPr lang="th-TH" b="1" dirty="0">
                <a:latin typeface="TH SarabunPSK" pitchFamily="34" charset="-34"/>
                <a:cs typeface="TH SarabunPSK" pitchFamily="34" charset="-34"/>
              </a:rPr>
              <a:t>๔ ข  เด็กมีทักษะในการสื่อสารอย่างเหมาะสมตามวัย โดยใช้ภาษาไทยเป็นหลัก และมีความคุ้นเคยกับภาษาอื่นด้วย </a:t>
            </a:r>
            <a:endParaRPr lang="en-US" b="1" dirty="0">
              <a:latin typeface="TH SarabunPSK" pitchFamily="34" charset="-34"/>
              <a:cs typeface="TH SarabunPSK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586028180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งานปี 63\โครงการปี 63 พิมพ์\4784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16" r="23125"/>
          <a:stretch/>
        </p:blipFill>
        <p:spPr bwMode="auto">
          <a:xfrm>
            <a:off x="467544" y="2420888"/>
            <a:ext cx="2664296" cy="324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051" name="Picture 3" descr="D:\งานปี 63\โครงการปี 63 พิมพ์\203553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176" r="27091"/>
          <a:stretch/>
        </p:blipFill>
        <p:spPr bwMode="auto">
          <a:xfrm>
            <a:off x="3419872" y="2400256"/>
            <a:ext cx="2592288" cy="324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052" name="Picture 4" descr="D:\งานปี 63\โครงการปี 63 พิมพ์\4780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4078"/>
          <a:stretch/>
        </p:blipFill>
        <p:spPr bwMode="auto">
          <a:xfrm>
            <a:off x="6228184" y="2400256"/>
            <a:ext cx="2448272" cy="324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8" name="TextBox 7"/>
          <p:cNvSpPr txBox="1"/>
          <p:nvPr/>
        </p:nvSpPr>
        <p:spPr>
          <a:xfrm>
            <a:off x="1799692" y="6133013"/>
            <a:ext cx="5148572" cy="52322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th-TH" b="1" dirty="0">
                <a:latin typeface="TH SarabunPSK" pitchFamily="34" charset="-34"/>
                <a:cs typeface="TH SarabunPSK" pitchFamily="34" charset="-34"/>
              </a:rPr>
              <a:t>โครงการวันวิทยาศาสตร์แห่งชาติ</a:t>
            </a:r>
            <a:endParaRPr lang="en-US" b="1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27584" y="476672"/>
            <a:ext cx="7560840" cy="138499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th-TH" b="1" dirty="0">
                <a:latin typeface="TH SarabunPSK" pitchFamily="34" charset="-34"/>
                <a:cs typeface="TH SarabunPSK" pitchFamily="34" charset="-34"/>
              </a:rPr>
              <a:t>ตัวบ่งชี้ที่ ๓</a:t>
            </a:r>
            <a:r>
              <a:rPr lang="en-US" b="1" dirty="0">
                <a:latin typeface="TH SarabunPSK" pitchFamily="34" charset="-34"/>
                <a:cs typeface="TH SarabunPSK" pitchFamily="34" charset="-34"/>
              </a:rPr>
              <a:t>.</a:t>
            </a:r>
            <a:r>
              <a:rPr lang="th-TH" b="1" dirty="0">
                <a:latin typeface="TH SarabunPSK" pitchFamily="34" charset="-34"/>
                <a:cs typeface="TH SarabunPSK" pitchFamily="34" charset="-34"/>
              </a:rPr>
              <a:t>๖ ข เด็กมีพัฒนาการด้านภาษาและการสื่อสาร</a:t>
            </a:r>
            <a:endParaRPr lang="en-US" b="1" dirty="0">
              <a:latin typeface="TH SarabunPSK" pitchFamily="34" charset="-34"/>
              <a:cs typeface="TH SarabunPSK" pitchFamily="34" charset="-34"/>
            </a:endParaRPr>
          </a:p>
          <a:p>
            <a:r>
              <a:rPr lang="th-TH" b="1" dirty="0">
                <a:latin typeface="TH SarabunPSK" pitchFamily="34" charset="-34"/>
                <a:cs typeface="TH SarabunPSK" pitchFamily="34" charset="-34"/>
              </a:rPr>
              <a:t> 	๓</a:t>
            </a:r>
            <a:r>
              <a:rPr lang="en-US" b="1" dirty="0">
                <a:latin typeface="TH SarabunPSK" pitchFamily="34" charset="-34"/>
                <a:cs typeface="TH SarabunPSK" pitchFamily="34" charset="-34"/>
              </a:rPr>
              <a:t>.</a:t>
            </a:r>
            <a:r>
              <a:rPr lang="th-TH" b="1" dirty="0">
                <a:latin typeface="TH SarabunPSK" pitchFamily="34" charset="-34"/>
                <a:cs typeface="TH SarabunPSK" pitchFamily="34" charset="-34"/>
              </a:rPr>
              <a:t>๖</a:t>
            </a:r>
            <a:r>
              <a:rPr lang="en-US" b="1" dirty="0">
                <a:latin typeface="TH SarabunPSK" pitchFamily="34" charset="-34"/>
                <a:cs typeface="TH SarabunPSK" pitchFamily="34" charset="-34"/>
              </a:rPr>
              <a:t>.</a:t>
            </a:r>
            <a:r>
              <a:rPr lang="th-TH" b="1" dirty="0">
                <a:latin typeface="TH SarabunPSK" pitchFamily="34" charset="-34"/>
                <a:cs typeface="TH SarabunPSK" pitchFamily="34" charset="-34"/>
              </a:rPr>
              <a:t>๔ ข  เด็กมีทักษะในการสื่อสารอย่างเหมาะสมตามวัย โดยใช้ภาษาไทยเป็นหลัก และมีความคุ้นเคยกับภาษาอื่นด้วย </a:t>
            </a:r>
            <a:endParaRPr lang="en-US" b="1" dirty="0">
              <a:latin typeface="TH SarabunPSK" pitchFamily="34" charset="-34"/>
              <a:cs typeface="TH SarabunPSK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68320148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691680" y="5949280"/>
            <a:ext cx="5328592" cy="587853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th-TH" b="1" dirty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ภาพถ่ายกิจกรรมเสริมประสบการณ์</a:t>
            </a:r>
            <a:endParaRPr lang="en-US" b="1" dirty="0">
              <a:solidFill>
                <a:schemeClr val="tx1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92" r="6494"/>
          <a:stretch/>
        </p:blipFill>
        <p:spPr bwMode="auto">
          <a:xfrm>
            <a:off x="395536" y="2180069"/>
            <a:ext cx="2592288" cy="324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352" r="33950"/>
          <a:stretch/>
        </p:blipFill>
        <p:spPr bwMode="auto">
          <a:xfrm>
            <a:off x="6373504" y="2204864"/>
            <a:ext cx="2442950" cy="324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59" r="6161"/>
          <a:stretch/>
        </p:blipFill>
        <p:spPr bwMode="auto">
          <a:xfrm>
            <a:off x="3419872" y="2169912"/>
            <a:ext cx="2638823" cy="324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8" name="TextBox 7"/>
          <p:cNvSpPr txBox="1"/>
          <p:nvPr/>
        </p:nvSpPr>
        <p:spPr>
          <a:xfrm>
            <a:off x="843572" y="476672"/>
            <a:ext cx="7560840" cy="138499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th-TH" b="1" dirty="0">
                <a:latin typeface="TH SarabunPSK" pitchFamily="34" charset="-34"/>
                <a:cs typeface="TH SarabunPSK" pitchFamily="34" charset="-34"/>
              </a:rPr>
              <a:t>ตัวบ่งชี้ที่ ๓</a:t>
            </a:r>
            <a:r>
              <a:rPr lang="en-US" b="1" dirty="0">
                <a:latin typeface="TH SarabunPSK" pitchFamily="34" charset="-34"/>
                <a:cs typeface="TH SarabunPSK" pitchFamily="34" charset="-34"/>
              </a:rPr>
              <a:t>.</a:t>
            </a:r>
            <a:r>
              <a:rPr lang="th-TH" b="1" dirty="0">
                <a:latin typeface="TH SarabunPSK" pitchFamily="34" charset="-34"/>
                <a:cs typeface="TH SarabunPSK" pitchFamily="34" charset="-34"/>
              </a:rPr>
              <a:t>๖ ข เด็กมีพัฒนาการด้านภาษาและการสื่อสาร</a:t>
            </a:r>
            <a:endParaRPr lang="en-US" b="1" dirty="0">
              <a:latin typeface="TH SarabunPSK" pitchFamily="34" charset="-34"/>
              <a:cs typeface="TH SarabunPSK" pitchFamily="34" charset="-34"/>
            </a:endParaRPr>
          </a:p>
          <a:p>
            <a:r>
              <a:rPr lang="th-TH" b="1" dirty="0">
                <a:latin typeface="TH SarabunPSK" pitchFamily="34" charset="-34"/>
                <a:cs typeface="TH SarabunPSK" pitchFamily="34" charset="-34"/>
              </a:rPr>
              <a:t>	๓</a:t>
            </a:r>
            <a:r>
              <a:rPr lang="en-US" b="1" dirty="0">
                <a:latin typeface="TH SarabunPSK" pitchFamily="34" charset="-34"/>
                <a:cs typeface="TH SarabunPSK" pitchFamily="34" charset="-34"/>
              </a:rPr>
              <a:t>.</a:t>
            </a:r>
            <a:r>
              <a:rPr lang="th-TH" b="1" dirty="0">
                <a:latin typeface="TH SarabunPSK" pitchFamily="34" charset="-34"/>
                <a:cs typeface="TH SarabunPSK" pitchFamily="34" charset="-34"/>
              </a:rPr>
              <a:t>๖</a:t>
            </a:r>
            <a:r>
              <a:rPr lang="en-US" b="1" dirty="0">
                <a:latin typeface="TH SarabunPSK" pitchFamily="34" charset="-34"/>
                <a:cs typeface="TH SarabunPSK" pitchFamily="34" charset="-34"/>
              </a:rPr>
              <a:t>.</a:t>
            </a:r>
            <a:r>
              <a:rPr lang="th-TH" b="1" dirty="0">
                <a:latin typeface="TH SarabunPSK" pitchFamily="34" charset="-34"/>
                <a:cs typeface="TH SarabunPSK" pitchFamily="34" charset="-34"/>
              </a:rPr>
              <a:t>๔ ข  เด็กมีทักษะในการสื่อสารอย่างเหมาะสมตามวัย โดยใช้ภาษาไทยเป็นหลัก และมีความคุ้นเคยกับภาษาอื่นด้วย </a:t>
            </a:r>
            <a:endParaRPr lang="en-US" b="1" dirty="0">
              <a:latin typeface="TH SarabunPSK" pitchFamily="34" charset="-34"/>
              <a:cs typeface="TH SarabunPSK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601291045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495164" y="404664"/>
            <a:ext cx="8280920" cy="1384995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th-TH" b="1" dirty="0">
                <a:latin typeface="TH SarabunPSK" pitchFamily="34" charset="-34"/>
                <a:cs typeface="TH SarabunPSK" pitchFamily="34" charset="-34"/>
              </a:rPr>
              <a:t>ตัวบ่งชี้ที่ ๓</a:t>
            </a:r>
            <a:r>
              <a:rPr lang="en-US" b="1" dirty="0">
                <a:latin typeface="TH SarabunPSK" pitchFamily="34" charset="-34"/>
                <a:cs typeface="TH SarabunPSK" pitchFamily="34" charset="-34"/>
              </a:rPr>
              <a:t>.</a:t>
            </a:r>
            <a:r>
              <a:rPr lang="th-TH" b="1" dirty="0">
                <a:latin typeface="TH SarabunPSK" pitchFamily="34" charset="-34"/>
                <a:cs typeface="TH SarabunPSK" pitchFamily="34" charset="-34"/>
              </a:rPr>
              <a:t>๗ ข เด็กมีพัฒนาการด้านสังคม คุณธรรม มีวินัยและความเป็นพลเมืองดี</a:t>
            </a:r>
            <a:endParaRPr lang="en-US" b="1" dirty="0">
              <a:latin typeface="TH SarabunPSK" pitchFamily="34" charset="-34"/>
              <a:cs typeface="TH SarabunPSK" pitchFamily="34" charset="-34"/>
            </a:endParaRPr>
          </a:p>
          <a:p>
            <a:r>
              <a:rPr lang="th-TH" b="1" dirty="0">
                <a:latin typeface="TH SarabunPSK" pitchFamily="34" charset="-34"/>
                <a:cs typeface="TH SarabunPSK" pitchFamily="34" charset="-34"/>
              </a:rPr>
              <a:t>	๓</a:t>
            </a:r>
            <a:r>
              <a:rPr lang="en-US" b="1" dirty="0">
                <a:latin typeface="TH SarabunPSK" pitchFamily="34" charset="-34"/>
                <a:cs typeface="TH SarabunPSK" pitchFamily="34" charset="-34"/>
              </a:rPr>
              <a:t>.</a:t>
            </a:r>
            <a:r>
              <a:rPr lang="th-TH" b="1" dirty="0">
                <a:latin typeface="TH SarabunPSK" pitchFamily="34" charset="-34"/>
                <a:cs typeface="TH SarabunPSK" pitchFamily="34" charset="-34"/>
              </a:rPr>
              <a:t>๗</a:t>
            </a:r>
            <a:r>
              <a:rPr lang="en-US" b="1" dirty="0">
                <a:latin typeface="TH SarabunPSK" pitchFamily="34" charset="-34"/>
                <a:cs typeface="TH SarabunPSK" pitchFamily="34" charset="-34"/>
              </a:rPr>
              <a:t>.</a:t>
            </a:r>
            <a:r>
              <a:rPr lang="th-TH" b="1" dirty="0">
                <a:latin typeface="TH SarabunPSK" pitchFamily="34" charset="-34"/>
                <a:cs typeface="TH SarabunPSK" pitchFamily="34" charset="-34"/>
              </a:rPr>
              <a:t>๑ ข  เด็กมีปฏิสัมพันธ์กับผู้อื่นได้อย่างสมวัย และแสดงออกถึงการยอมรับความแตกต่างระหว่างบุคคล</a:t>
            </a:r>
            <a:endParaRPr lang="en-US" b="1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772072" y="6133013"/>
            <a:ext cx="5671864" cy="52322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th-TH" b="1" dirty="0">
                <a:latin typeface="TH SarabunPSK" pitchFamily="34" charset="-34"/>
                <a:cs typeface="TH SarabunPSK" pitchFamily="34" charset="-34"/>
              </a:rPr>
              <a:t>โครงการ</a:t>
            </a:r>
            <a:r>
              <a:rPr lang="en-US" b="1" dirty="0">
                <a:latin typeface="TH SarabunPSK" pitchFamily="34" charset="-34"/>
                <a:cs typeface="TH SarabunPSK" pitchFamily="34" charset="-34"/>
              </a:rPr>
              <a:t>Mini Scout</a:t>
            </a:r>
            <a:r>
              <a:rPr lang="th-TH" b="1" dirty="0">
                <a:latin typeface="TH SarabunPSK" pitchFamily="34" charset="-34"/>
                <a:cs typeface="TH SarabunPSK" pitchFamily="34" charset="-34"/>
              </a:rPr>
              <a:t>/ โครงการเรียนรู้ด้วยโครงงาน</a:t>
            </a:r>
            <a:endParaRPr lang="en-US" b="1" dirty="0">
              <a:latin typeface="TH SarabunPSK" pitchFamily="34" charset="-34"/>
              <a:cs typeface="TH SarabunPSK" pitchFamily="34" charset="-34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847" r="23608"/>
          <a:stretch/>
        </p:blipFill>
        <p:spPr bwMode="auto">
          <a:xfrm>
            <a:off x="6111788" y="2513725"/>
            <a:ext cx="2664296" cy="324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9458" name="Picture 2" descr="อาจเป็นรูปภาพของ 15 คน, ผู้คนกำลังนั่ง, ผู้คนกำลังยืน และสถานที่ในร่ม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0967" y="2513725"/>
            <a:ext cx="2628865" cy="324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9460" name="Picture 4" descr="อาจเป็นรูปภาพของ เด็ก, กำลังนั่ง, กำลังยืน และสถานที่ในร่ม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5557" y="2492896"/>
            <a:ext cx="2554595" cy="324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413188871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495164" y="404664"/>
            <a:ext cx="8280920" cy="1384995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th-TH" b="1" dirty="0">
                <a:latin typeface="TH SarabunPSK" pitchFamily="34" charset="-34"/>
                <a:cs typeface="TH SarabunPSK" pitchFamily="34" charset="-34"/>
              </a:rPr>
              <a:t>	๓</a:t>
            </a:r>
            <a:r>
              <a:rPr lang="en-US" b="1" dirty="0">
                <a:latin typeface="TH SarabunPSK" pitchFamily="34" charset="-34"/>
                <a:cs typeface="TH SarabunPSK" pitchFamily="34" charset="-34"/>
              </a:rPr>
              <a:t>.</a:t>
            </a:r>
            <a:r>
              <a:rPr lang="th-TH" b="1" dirty="0">
                <a:latin typeface="TH SarabunPSK" pitchFamily="34" charset="-34"/>
                <a:cs typeface="TH SarabunPSK" pitchFamily="34" charset="-34"/>
              </a:rPr>
              <a:t>๗</a:t>
            </a:r>
            <a:r>
              <a:rPr lang="en-US" b="1" dirty="0">
                <a:latin typeface="TH SarabunPSK" pitchFamily="34" charset="-34"/>
                <a:cs typeface="TH SarabunPSK" pitchFamily="34" charset="-34"/>
              </a:rPr>
              <a:t>.</a:t>
            </a:r>
            <a:r>
              <a:rPr lang="th-TH" b="1" dirty="0">
                <a:latin typeface="TH SarabunPSK" pitchFamily="34" charset="-34"/>
                <a:cs typeface="TH SarabunPSK" pitchFamily="34" charset="-34"/>
              </a:rPr>
              <a:t>๑ ข  เด็กมีปฏิสัมพันธ์กับผู้อื่นได้อย่างสมวัย และแสดงออกถึงการยอมรับความแตกต่างระหว่างบุคคล</a:t>
            </a:r>
          </a:p>
          <a:p>
            <a:r>
              <a:rPr lang="th-TH" b="1" dirty="0">
                <a:latin typeface="TH SarabunPSK" pitchFamily="34" charset="-34"/>
                <a:cs typeface="TH SarabunPSK" pitchFamily="34" charset="-34"/>
              </a:rPr>
              <a:t>	- ยอมรับความเหมือนความต่างระหว่างบุคคล</a:t>
            </a:r>
            <a:endParaRPr lang="en-US" b="1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772072" y="6133013"/>
            <a:ext cx="5032176" cy="52322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th-TH" b="1" dirty="0">
                <a:latin typeface="TH SarabunPSK" pitchFamily="34" charset="-34"/>
                <a:cs typeface="TH SarabunPSK" pitchFamily="34" charset="-34"/>
              </a:rPr>
              <a:t>กิจกรรมเสริมประสบการณ์</a:t>
            </a:r>
            <a:endParaRPr lang="en-US" b="1" dirty="0">
              <a:latin typeface="TH SarabunPSK" pitchFamily="34" charset="-34"/>
              <a:cs typeface="TH SarabunPSK" pitchFamily="34" charset="-34"/>
            </a:endParaRPr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7450" y="2276871"/>
            <a:ext cx="2492660" cy="337053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122" y="2276871"/>
            <a:ext cx="2505186" cy="337052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856" y="2276871"/>
            <a:ext cx="2664296" cy="337052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157980577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339752" y="6133013"/>
            <a:ext cx="4248472" cy="52322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th-TH" b="1" dirty="0">
                <a:latin typeface="TH SarabunPSK" pitchFamily="34" charset="-34"/>
                <a:cs typeface="TH SarabunPSK" pitchFamily="34" charset="-34"/>
              </a:rPr>
              <a:t>กิจกรรมสร้างสรรค์</a:t>
            </a:r>
            <a:endParaRPr lang="en-US" b="1" dirty="0">
              <a:latin typeface="TH SarabunPSK" pitchFamily="34" charset="-34"/>
              <a:cs typeface="TH SarabunPSK" pitchFamily="34" charset="-34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48" y="2430613"/>
            <a:ext cx="2430457" cy="324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647" r="30825"/>
          <a:stretch/>
        </p:blipFill>
        <p:spPr bwMode="auto">
          <a:xfrm>
            <a:off x="6084168" y="2407401"/>
            <a:ext cx="2448272" cy="324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843" y="2430613"/>
            <a:ext cx="2430457" cy="324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495164" y="404664"/>
            <a:ext cx="8280920" cy="1384995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th-TH" b="1" dirty="0">
                <a:latin typeface="TH SarabunPSK" pitchFamily="34" charset="-34"/>
                <a:cs typeface="TH SarabunPSK" pitchFamily="34" charset="-34"/>
              </a:rPr>
              <a:t>	๓</a:t>
            </a:r>
            <a:r>
              <a:rPr lang="en-US" b="1" dirty="0">
                <a:latin typeface="TH SarabunPSK" pitchFamily="34" charset="-34"/>
                <a:cs typeface="TH SarabunPSK" pitchFamily="34" charset="-34"/>
              </a:rPr>
              <a:t>.</a:t>
            </a:r>
            <a:r>
              <a:rPr lang="th-TH" b="1" dirty="0">
                <a:latin typeface="TH SarabunPSK" pitchFamily="34" charset="-34"/>
                <a:cs typeface="TH SarabunPSK" pitchFamily="34" charset="-34"/>
              </a:rPr>
              <a:t>๗</a:t>
            </a:r>
            <a:r>
              <a:rPr lang="en-US" b="1" dirty="0">
                <a:latin typeface="TH SarabunPSK" pitchFamily="34" charset="-34"/>
                <a:cs typeface="TH SarabunPSK" pitchFamily="34" charset="-34"/>
              </a:rPr>
              <a:t>.</a:t>
            </a:r>
            <a:r>
              <a:rPr lang="th-TH" b="1" dirty="0">
                <a:latin typeface="TH SarabunPSK" pitchFamily="34" charset="-34"/>
                <a:cs typeface="TH SarabunPSK" pitchFamily="34" charset="-34"/>
              </a:rPr>
              <a:t>๑ ข  เด็กมีปฏิสัมพันธ์กับผู้อื่นได้อย่างสมวัย และแสดงออกถึงการยอมรับความแตกต่างระหว่างบุคคล</a:t>
            </a:r>
          </a:p>
          <a:p>
            <a:r>
              <a:rPr lang="th-TH" b="1" dirty="0">
                <a:latin typeface="TH SarabunPSK" pitchFamily="34" charset="-34"/>
                <a:cs typeface="TH SarabunPSK" pitchFamily="34" charset="-34"/>
              </a:rPr>
              <a:t>	- ยอมรับความเหมือนความต่างระหว่างบุคคล</a:t>
            </a:r>
            <a:endParaRPr lang="en-US" b="1" dirty="0">
              <a:latin typeface="TH SarabunPSK" pitchFamily="34" charset="-34"/>
              <a:cs typeface="TH SarabunPSK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335528558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495164" y="404664"/>
            <a:ext cx="8280920" cy="1384995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th-TH" b="1" dirty="0">
                <a:latin typeface="TH SarabunPSK" pitchFamily="34" charset="-34"/>
                <a:cs typeface="TH SarabunPSK" pitchFamily="34" charset="-34"/>
              </a:rPr>
              <a:t>	๓</a:t>
            </a:r>
            <a:r>
              <a:rPr lang="en-US" b="1" dirty="0">
                <a:latin typeface="TH SarabunPSK" pitchFamily="34" charset="-34"/>
                <a:cs typeface="TH SarabunPSK" pitchFamily="34" charset="-34"/>
              </a:rPr>
              <a:t>.</a:t>
            </a:r>
            <a:r>
              <a:rPr lang="th-TH" b="1" dirty="0">
                <a:latin typeface="TH SarabunPSK" pitchFamily="34" charset="-34"/>
                <a:cs typeface="TH SarabunPSK" pitchFamily="34" charset="-34"/>
              </a:rPr>
              <a:t>๗</a:t>
            </a:r>
            <a:r>
              <a:rPr lang="en-US" b="1" dirty="0">
                <a:latin typeface="TH SarabunPSK" pitchFamily="34" charset="-34"/>
                <a:cs typeface="TH SarabunPSK" pitchFamily="34" charset="-34"/>
              </a:rPr>
              <a:t>.</a:t>
            </a:r>
            <a:r>
              <a:rPr lang="th-TH" b="1" dirty="0">
                <a:latin typeface="TH SarabunPSK" pitchFamily="34" charset="-34"/>
                <a:cs typeface="TH SarabunPSK" pitchFamily="34" charset="-34"/>
              </a:rPr>
              <a:t>๑ ข  เด็กมีปฏิสัมพันธ์กับผู้อื่นได้อย่างสมวัย และแสดงออกถึงการยอมรับความแตกต่างระหว่างบุคคล</a:t>
            </a:r>
          </a:p>
          <a:p>
            <a:r>
              <a:rPr lang="th-TH" b="1" dirty="0">
                <a:latin typeface="TH SarabunPSK" pitchFamily="34" charset="-34"/>
                <a:cs typeface="TH SarabunPSK" pitchFamily="34" charset="-34"/>
              </a:rPr>
              <a:t>	- ยอมรับความเหมือนความต่างระหว่างบุคคล</a:t>
            </a:r>
            <a:endParaRPr lang="en-US" b="1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219864" y="6133013"/>
            <a:ext cx="4600128" cy="52322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th-TH" b="1" dirty="0">
                <a:latin typeface="TH SarabunPSK" pitchFamily="34" charset="-34"/>
                <a:cs typeface="TH SarabunPSK" pitchFamily="34" charset="-34"/>
              </a:rPr>
              <a:t>กิจกรรมเกมการศึกษา</a:t>
            </a:r>
            <a:endParaRPr lang="en-US" b="1" dirty="0">
              <a:latin typeface="TH SarabunPSK" pitchFamily="34" charset="-34"/>
              <a:cs typeface="TH SarabunPSK" pitchFamily="34" charset="-34"/>
            </a:endParaRP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2" r="9952"/>
          <a:stretch/>
        </p:blipFill>
        <p:spPr bwMode="auto">
          <a:xfrm>
            <a:off x="6012161" y="2276870"/>
            <a:ext cx="2592287" cy="337512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856" y="2295270"/>
            <a:ext cx="2430457" cy="337053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Picture 6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425"/>
          <a:stretch/>
        </p:blipFill>
        <p:spPr bwMode="auto">
          <a:xfrm>
            <a:off x="495164" y="2276870"/>
            <a:ext cx="2492660" cy="337052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386158781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467544" y="404664"/>
            <a:ext cx="8208912" cy="1384995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th-TH" b="1" dirty="0">
                <a:latin typeface="TH SarabunPSK" pitchFamily="34" charset="-34"/>
                <a:cs typeface="TH SarabunPSK" pitchFamily="34" charset="-34"/>
              </a:rPr>
              <a:t>ตัวบ่งชี้ที่ ๓</a:t>
            </a:r>
            <a:r>
              <a:rPr lang="en-US" b="1" dirty="0">
                <a:latin typeface="TH SarabunPSK" pitchFamily="34" charset="-34"/>
                <a:cs typeface="TH SarabunPSK" pitchFamily="34" charset="-34"/>
              </a:rPr>
              <a:t>.</a:t>
            </a:r>
            <a:r>
              <a:rPr lang="th-TH" b="1" dirty="0">
                <a:latin typeface="TH SarabunPSK" pitchFamily="34" charset="-34"/>
                <a:cs typeface="TH SarabunPSK" pitchFamily="34" charset="-34"/>
              </a:rPr>
              <a:t>๗ ข เด็กมีพัฒนาการด้านสังคม คุณธรรม มีวินัยและความเป็นพลเมืองดี</a:t>
            </a:r>
            <a:endParaRPr lang="en-US" b="1" dirty="0">
              <a:latin typeface="TH SarabunPSK" pitchFamily="34" charset="-34"/>
              <a:cs typeface="TH SarabunPSK" pitchFamily="34" charset="-34"/>
            </a:endParaRPr>
          </a:p>
          <a:p>
            <a:r>
              <a:rPr lang="th-TH" b="1" dirty="0">
                <a:latin typeface="TH SarabunPSK" pitchFamily="34" charset="-34"/>
                <a:cs typeface="TH SarabunPSK" pitchFamily="34" charset="-34"/>
              </a:rPr>
              <a:t>	 ๓</a:t>
            </a:r>
            <a:r>
              <a:rPr lang="en-US" b="1" dirty="0">
                <a:latin typeface="TH SarabunPSK" pitchFamily="34" charset="-34"/>
                <a:cs typeface="TH SarabunPSK" pitchFamily="34" charset="-34"/>
              </a:rPr>
              <a:t>.</a:t>
            </a:r>
            <a:r>
              <a:rPr lang="th-TH" b="1" dirty="0">
                <a:latin typeface="TH SarabunPSK" pitchFamily="34" charset="-34"/>
                <a:cs typeface="TH SarabunPSK" pitchFamily="34" charset="-34"/>
              </a:rPr>
              <a:t>๗</a:t>
            </a:r>
            <a:r>
              <a:rPr lang="en-US" b="1" dirty="0">
                <a:latin typeface="TH SarabunPSK" pitchFamily="34" charset="-34"/>
                <a:cs typeface="TH SarabunPSK" pitchFamily="34" charset="-34"/>
              </a:rPr>
              <a:t>.</a:t>
            </a:r>
            <a:r>
              <a:rPr lang="th-TH" b="1" dirty="0">
                <a:latin typeface="TH SarabunPSK" pitchFamily="34" charset="-34"/>
                <a:cs typeface="TH SarabunPSK" pitchFamily="34" charset="-34"/>
              </a:rPr>
              <a:t>๒ ข  เด็กมีความเมตตา กรุณา มีวินัยสื่อสัตย์ รับผิดชอบต่อตนเองและส่วนรวม และมีค่านิยมที่พึงประสงค์ตามวัย</a:t>
            </a:r>
            <a:endParaRPr lang="en-US" b="1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772072" y="6021288"/>
            <a:ext cx="5671864" cy="56188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th-TH" b="1" dirty="0">
                <a:latin typeface="TH SarabunPSK" pitchFamily="34" charset="-34"/>
                <a:cs typeface="TH SarabunPSK" pitchFamily="34" charset="-34"/>
              </a:rPr>
              <a:t>มีวินัยสื่อสัตย์ รับผิดชอบต่อตนเองและส่วนรวม </a:t>
            </a:r>
            <a:endParaRPr lang="en-US" b="1" dirty="0">
              <a:solidFill>
                <a:schemeClr val="tx1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2348880"/>
            <a:ext cx="2880320" cy="324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Picture 2" descr="อาจเป็นรูปภาพของ 1 คน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888" y="2348880"/>
            <a:ext cx="2430000" cy="324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242" name="Picture 2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129"/>
          <a:stretch/>
        </p:blipFill>
        <p:spPr bwMode="auto">
          <a:xfrm>
            <a:off x="6228184" y="2339727"/>
            <a:ext cx="2592288" cy="324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419598148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2267154"/>
            <a:ext cx="2466087" cy="324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Picture 4" descr="อาจเป็นรูปภาพของ 4 คน และเด็ก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2276872"/>
            <a:ext cx="2592287" cy="324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2507"/>
          <a:stretch/>
        </p:blipFill>
        <p:spPr bwMode="auto">
          <a:xfrm>
            <a:off x="3347864" y="2267154"/>
            <a:ext cx="2466082" cy="324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8" name="TextBox 7"/>
          <p:cNvSpPr txBox="1"/>
          <p:nvPr/>
        </p:nvSpPr>
        <p:spPr>
          <a:xfrm>
            <a:off x="1493984" y="5805264"/>
            <a:ext cx="6264696" cy="52322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th-TH" b="1" dirty="0">
                <a:latin typeface="TH SarabunPSK" pitchFamily="34" charset="-34"/>
                <a:cs typeface="TH SarabunPSK" pitchFamily="34" charset="-34"/>
              </a:rPr>
              <a:t>เด็กสามารถเล่นและทำงานร่วมกับผู้อื่นเป็นกลุ่มได้</a:t>
            </a:r>
            <a:endParaRPr lang="en-US" b="1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23528" y="476672"/>
            <a:ext cx="8424936" cy="1384995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th-TH" b="1" dirty="0">
                <a:latin typeface="TH SarabunPSK" pitchFamily="34" charset="-34"/>
                <a:cs typeface="TH SarabunPSK" pitchFamily="34" charset="-34"/>
              </a:rPr>
              <a:t>ตัวบ่งชี้ที่ ๓</a:t>
            </a:r>
            <a:r>
              <a:rPr lang="en-US" b="1" dirty="0">
                <a:latin typeface="TH SarabunPSK" pitchFamily="34" charset="-34"/>
                <a:cs typeface="TH SarabunPSK" pitchFamily="34" charset="-34"/>
              </a:rPr>
              <a:t>.</a:t>
            </a:r>
            <a:r>
              <a:rPr lang="th-TH" b="1" dirty="0">
                <a:latin typeface="TH SarabunPSK" pitchFamily="34" charset="-34"/>
                <a:cs typeface="TH SarabunPSK" pitchFamily="34" charset="-34"/>
              </a:rPr>
              <a:t>๗ ข เด็กมีพัฒนาการด้านสังคม คุณธรรม มีวินัยและความเป็นพลเมืองดี</a:t>
            </a:r>
            <a:endParaRPr lang="en-US" b="1" dirty="0">
              <a:latin typeface="TH SarabunPSK" pitchFamily="34" charset="-34"/>
              <a:cs typeface="TH SarabunPSK" pitchFamily="34" charset="-34"/>
            </a:endParaRPr>
          </a:p>
          <a:p>
            <a:r>
              <a:rPr lang="th-TH" b="1" dirty="0">
                <a:latin typeface="TH SarabunPSK" pitchFamily="34" charset="-34"/>
                <a:cs typeface="TH SarabunPSK" pitchFamily="34" charset="-34"/>
              </a:rPr>
              <a:t>	 ๓</a:t>
            </a:r>
            <a:r>
              <a:rPr lang="en-US" b="1" dirty="0">
                <a:latin typeface="TH SarabunPSK" pitchFamily="34" charset="-34"/>
                <a:cs typeface="TH SarabunPSK" pitchFamily="34" charset="-34"/>
              </a:rPr>
              <a:t>.</a:t>
            </a:r>
            <a:r>
              <a:rPr lang="th-TH" b="1" dirty="0">
                <a:latin typeface="TH SarabunPSK" pitchFamily="34" charset="-34"/>
                <a:cs typeface="TH SarabunPSK" pitchFamily="34" charset="-34"/>
              </a:rPr>
              <a:t>๗</a:t>
            </a:r>
            <a:r>
              <a:rPr lang="en-US" b="1" dirty="0">
                <a:latin typeface="TH SarabunPSK" pitchFamily="34" charset="-34"/>
                <a:cs typeface="TH SarabunPSK" pitchFamily="34" charset="-34"/>
              </a:rPr>
              <a:t>.</a:t>
            </a:r>
            <a:r>
              <a:rPr lang="th-TH" b="1" dirty="0">
                <a:latin typeface="TH SarabunPSK" pitchFamily="34" charset="-34"/>
                <a:cs typeface="TH SarabunPSK" pitchFamily="34" charset="-34"/>
              </a:rPr>
              <a:t>๓ ข  เด็กสามารถเล่นและทำงานร่วมกับผู้อื่นเป็นกลุ่มเป็นได้ทั้งผู้นำและผู้ตาม แก้ไขข้อขัดแย้งอย่างสร้างสรรค์</a:t>
            </a:r>
            <a:endParaRPr lang="en-US" b="1" dirty="0">
              <a:latin typeface="TH SarabunPSK" pitchFamily="34" charset="-34"/>
              <a:cs typeface="TH SarabunPSK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654615137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979712" y="5949280"/>
            <a:ext cx="5040560" cy="56188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th-TH" b="1" dirty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โครงการคุณธรรมจริยธรรม</a:t>
            </a:r>
            <a:endParaRPr lang="en-US" b="1" dirty="0">
              <a:solidFill>
                <a:schemeClr val="tx1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pic>
        <p:nvPicPr>
          <p:cNvPr id="5" name="รูปภาพ 4"/>
          <p:cNvPicPr/>
          <p:nvPr/>
        </p:nvPicPr>
        <p:blipFill rotWithShape="1">
          <a:blip r:embed="rId2"/>
          <a:srcRect l="8947" r="4527"/>
          <a:stretch/>
        </p:blipFill>
        <p:spPr>
          <a:xfrm>
            <a:off x="518543" y="2492896"/>
            <a:ext cx="2397273" cy="323977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1995" y="2517494"/>
            <a:ext cx="2376634" cy="324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6344" y="2517494"/>
            <a:ext cx="2440084" cy="324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9" name="TextBox 8"/>
          <p:cNvSpPr txBox="1"/>
          <p:nvPr/>
        </p:nvSpPr>
        <p:spPr>
          <a:xfrm>
            <a:off x="395536" y="476672"/>
            <a:ext cx="8280920" cy="1384995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th-TH" b="1" dirty="0">
                <a:latin typeface="TH SarabunPSK" pitchFamily="34" charset="-34"/>
                <a:cs typeface="TH SarabunPSK" pitchFamily="34" charset="-34"/>
              </a:rPr>
              <a:t>ตัวบ่งชี้ที่ ๓</a:t>
            </a:r>
            <a:r>
              <a:rPr lang="en-US" b="1" dirty="0">
                <a:latin typeface="TH SarabunPSK" pitchFamily="34" charset="-34"/>
                <a:cs typeface="TH SarabunPSK" pitchFamily="34" charset="-34"/>
              </a:rPr>
              <a:t>.</a:t>
            </a:r>
            <a:r>
              <a:rPr lang="th-TH" b="1" dirty="0">
                <a:latin typeface="TH SarabunPSK" pitchFamily="34" charset="-34"/>
                <a:cs typeface="TH SarabunPSK" pitchFamily="34" charset="-34"/>
              </a:rPr>
              <a:t>๗ ข เด็กมีพัฒนาการด้านสังคม คุณธรรม มีวินัยและความเป็นพลเมืองดี</a:t>
            </a:r>
            <a:endParaRPr lang="en-US" b="1" dirty="0">
              <a:latin typeface="TH SarabunPSK" pitchFamily="34" charset="-34"/>
              <a:cs typeface="TH SarabunPSK" pitchFamily="34" charset="-34"/>
            </a:endParaRPr>
          </a:p>
          <a:p>
            <a:r>
              <a:rPr lang="th-TH" b="1" dirty="0">
                <a:latin typeface="TH SarabunPSK" pitchFamily="34" charset="-34"/>
                <a:cs typeface="TH SarabunPSK" pitchFamily="34" charset="-34"/>
              </a:rPr>
              <a:t>	 ๓</a:t>
            </a:r>
            <a:r>
              <a:rPr lang="en-US" b="1" dirty="0">
                <a:latin typeface="TH SarabunPSK" pitchFamily="34" charset="-34"/>
                <a:cs typeface="TH SarabunPSK" pitchFamily="34" charset="-34"/>
              </a:rPr>
              <a:t>.</a:t>
            </a:r>
            <a:r>
              <a:rPr lang="th-TH" b="1" dirty="0">
                <a:latin typeface="TH SarabunPSK" pitchFamily="34" charset="-34"/>
                <a:cs typeface="TH SarabunPSK" pitchFamily="34" charset="-34"/>
              </a:rPr>
              <a:t>๗</a:t>
            </a:r>
            <a:r>
              <a:rPr lang="en-US" b="1" dirty="0">
                <a:latin typeface="TH SarabunPSK" pitchFamily="34" charset="-34"/>
                <a:cs typeface="TH SarabunPSK" pitchFamily="34" charset="-34"/>
              </a:rPr>
              <a:t>.</a:t>
            </a:r>
            <a:r>
              <a:rPr lang="th-TH" b="1" dirty="0">
                <a:latin typeface="TH SarabunPSK" pitchFamily="34" charset="-34"/>
                <a:cs typeface="TH SarabunPSK" pitchFamily="34" charset="-34"/>
              </a:rPr>
              <a:t>๔ ข  เด็กภาคภูมิใจที่เป็นสมาชิกที่ดีในครอบครัว ชุมชน สถานพัฒนาเด็กปฐมวัย และตระหนักถึงความเป็นพลเมืองดี ของประเทศไทยและภูมิภาคอาเซียน</a:t>
            </a:r>
            <a:endParaRPr lang="en-US" b="1" dirty="0">
              <a:latin typeface="TH SarabunPSK" pitchFamily="34" charset="-34"/>
              <a:cs typeface="TH SarabunPSK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419598148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691680" y="5949279"/>
            <a:ext cx="5688632" cy="56188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>
              <a:lnSpc>
                <a:spcPct val="115000"/>
              </a:lnSpc>
            </a:pPr>
            <a:r>
              <a:rPr lang="th-TH" b="1" dirty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โครงการวัฒนธรรมไทย/กิจกรรมเสริมประสบการณ์</a:t>
            </a:r>
            <a:endParaRPr lang="en-US" b="1" dirty="0">
              <a:solidFill>
                <a:schemeClr val="tx1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pic>
        <p:nvPicPr>
          <p:cNvPr id="20482" name="Picture 2" descr="D:\งานปี 63\งานประเมิน 63\ภาพการจัดกิจกรรม\188468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06" t="8119" r="13252" b="8057"/>
          <a:stretch/>
        </p:blipFill>
        <p:spPr bwMode="auto">
          <a:xfrm>
            <a:off x="563524" y="2420888"/>
            <a:ext cx="2579499" cy="324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0483" name="Picture 3" descr="D:\งานปี 63\งานประเมิน 63\ภาพการจัดกิจกรรม\236274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758"/>
          <a:stretch/>
        </p:blipFill>
        <p:spPr bwMode="auto">
          <a:xfrm>
            <a:off x="3419873" y="2428069"/>
            <a:ext cx="2448272" cy="324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0484" name="Picture 4" descr="D:\งานปี 63\งานประเมิน 63\ภาพการจัดกิจกรรม\188494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2428069"/>
            <a:ext cx="2520280" cy="324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7" name="TextBox 6"/>
          <p:cNvSpPr txBox="1"/>
          <p:nvPr/>
        </p:nvSpPr>
        <p:spPr>
          <a:xfrm>
            <a:off x="395536" y="476672"/>
            <a:ext cx="8280920" cy="1384995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th-TH" b="1" dirty="0">
                <a:latin typeface="TH SarabunPSK" pitchFamily="34" charset="-34"/>
                <a:cs typeface="TH SarabunPSK" pitchFamily="34" charset="-34"/>
              </a:rPr>
              <a:t>ตัวบ่งชี้ที่ ๓</a:t>
            </a:r>
            <a:r>
              <a:rPr lang="en-US" b="1" dirty="0">
                <a:latin typeface="TH SarabunPSK" pitchFamily="34" charset="-34"/>
                <a:cs typeface="TH SarabunPSK" pitchFamily="34" charset="-34"/>
              </a:rPr>
              <a:t>.</a:t>
            </a:r>
            <a:r>
              <a:rPr lang="th-TH" b="1" dirty="0">
                <a:latin typeface="TH SarabunPSK" pitchFamily="34" charset="-34"/>
                <a:cs typeface="TH SarabunPSK" pitchFamily="34" charset="-34"/>
              </a:rPr>
              <a:t>๗ ข เด็กมีพัฒนาการด้านสังคม คุณธรรม มีวินัยและความเป็นพลเมืองดี</a:t>
            </a:r>
            <a:endParaRPr lang="en-US" b="1" dirty="0">
              <a:latin typeface="TH SarabunPSK" pitchFamily="34" charset="-34"/>
              <a:cs typeface="TH SarabunPSK" pitchFamily="34" charset="-34"/>
            </a:endParaRPr>
          </a:p>
          <a:p>
            <a:r>
              <a:rPr lang="th-TH" b="1" dirty="0">
                <a:latin typeface="TH SarabunPSK" pitchFamily="34" charset="-34"/>
                <a:cs typeface="TH SarabunPSK" pitchFamily="34" charset="-34"/>
              </a:rPr>
              <a:t>	๓</a:t>
            </a:r>
            <a:r>
              <a:rPr lang="en-US" b="1" dirty="0">
                <a:latin typeface="TH SarabunPSK" pitchFamily="34" charset="-34"/>
                <a:cs typeface="TH SarabunPSK" pitchFamily="34" charset="-34"/>
              </a:rPr>
              <a:t>.</a:t>
            </a:r>
            <a:r>
              <a:rPr lang="th-TH" b="1" dirty="0">
                <a:latin typeface="TH SarabunPSK" pitchFamily="34" charset="-34"/>
                <a:cs typeface="TH SarabunPSK" pitchFamily="34" charset="-34"/>
              </a:rPr>
              <a:t>๗</a:t>
            </a:r>
            <a:r>
              <a:rPr lang="en-US" b="1" dirty="0">
                <a:latin typeface="TH SarabunPSK" pitchFamily="34" charset="-34"/>
                <a:cs typeface="TH SarabunPSK" pitchFamily="34" charset="-34"/>
              </a:rPr>
              <a:t>.</a:t>
            </a:r>
            <a:r>
              <a:rPr lang="th-TH" b="1" dirty="0">
                <a:latin typeface="TH SarabunPSK" pitchFamily="34" charset="-34"/>
                <a:cs typeface="TH SarabunPSK" pitchFamily="34" charset="-34"/>
              </a:rPr>
              <a:t>๔ ข  เด็กภาคภูมิใจที่เป็นสมาชิกที่ดีในครอบครัว ชุมชน สถานพัฒนาเด็กปฐมวัย และตระหนักถึงความเป็นพลเมืองดี ของประเทศไทยและภูมิภาคอาเซียน</a:t>
            </a:r>
            <a:endParaRPr lang="en-US" b="1" dirty="0">
              <a:latin typeface="TH SarabunPSK" pitchFamily="34" charset="-34"/>
              <a:cs typeface="TH SarabunPSK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055973736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701879" y="5949280"/>
            <a:ext cx="5688632" cy="56188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>
              <a:lnSpc>
                <a:spcPct val="115000"/>
              </a:lnSpc>
            </a:pPr>
            <a:r>
              <a:rPr lang="th-TH" b="1" dirty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กิจกรรมเสริมประสบการณ์</a:t>
            </a:r>
            <a:endParaRPr lang="en-US" b="1" dirty="0">
              <a:solidFill>
                <a:schemeClr val="tx1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pic>
        <p:nvPicPr>
          <p:cNvPr id="20485" name="Picture 5" descr="D:\งานปี 63\งานประเมิน 63\ภาพการจัดกิจกรรม\หน่วยดอกไม้_๒๐๑๒๐๙_4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723"/>
          <a:stretch/>
        </p:blipFill>
        <p:spPr bwMode="auto">
          <a:xfrm>
            <a:off x="535193" y="2492896"/>
            <a:ext cx="2524639" cy="324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1506" name="Picture 2" descr="D:\งานปี 63\งานประเมิน 63\ภาพการจัดกิจกรรม\หน่วยดอกไม้_๒๐๑๒๐๙_6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38" r="30681"/>
          <a:stretch/>
        </p:blipFill>
        <p:spPr bwMode="auto">
          <a:xfrm>
            <a:off x="6155389" y="2492896"/>
            <a:ext cx="2470245" cy="324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1507" name="Picture 3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604" r="9167"/>
          <a:stretch/>
        </p:blipFill>
        <p:spPr bwMode="auto">
          <a:xfrm>
            <a:off x="3318424" y="2487858"/>
            <a:ext cx="2553167" cy="324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7" name="TextBox 6"/>
          <p:cNvSpPr txBox="1"/>
          <p:nvPr/>
        </p:nvSpPr>
        <p:spPr>
          <a:xfrm>
            <a:off x="395536" y="476672"/>
            <a:ext cx="8280920" cy="1384995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th-TH" b="1" dirty="0">
                <a:latin typeface="TH SarabunPSK" pitchFamily="34" charset="-34"/>
                <a:cs typeface="TH SarabunPSK" pitchFamily="34" charset="-34"/>
              </a:rPr>
              <a:t>ตัวบ่งชี้ที่ ๓</a:t>
            </a:r>
            <a:r>
              <a:rPr lang="en-US" b="1" dirty="0">
                <a:latin typeface="TH SarabunPSK" pitchFamily="34" charset="-34"/>
                <a:cs typeface="TH SarabunPSK" pitchFamily="34" charset="-34"/>
              </a:rPr>
              <a:t>.</a:t>
            </a:r>
            <a:r>
              <a:rPr lang="th-TH" b="1" dirty="0">
                <a:latin typeface="TH SarabunPSK" pitchFamily="34" charset="-34"/>
                <a:cs typeface="TH SarabunPSK" pitchFamily="34" charset="-34"/>
              </a:rPr>
              <a:t>๗ ข เด็กมีพัฒนาการด้านสังคม คุณธรรม มีวินัยและความเป็นพลเมืองดี</a:t>
            </a:r>
            <a:endParaRPr lang="en-US" b="1" dirty="0">
              <a:latin typeface="TH SarabunPSK" pitchFamily="34" charset="-34"/>
              <a:cs typeface="TH SarabunPSK" pitchFamily="34" charset="-34"/>
            </a:endParaRPr>
          </a:p>
          <a:p>
            <a:r>
              <a:rPr lang="th-TH" b="1" dirty="0">
                <a:latin typeface="TH SarabunPSK" pitchFamily="34" charset="-34"/>
                <a:cs typeface="TH SarabunPSK" pitchFamily="34" charset="-34"/>
              </a:rPr>
              <a:t>	๓</a:t>
            </a:r>
            <a:r>
              <a:rPr lang="en-US" b="1" dirty="0">
                <a:latin typeface="TH SarabunPSK" pitchFamily="34" charset="-34"/>
                <a:cs typeface="TH SarabunPSK" pitchFamily="34" charset="-34"/>
              </a:rPr>
              <a:t>.</a:t>
            </a:r>
            <a:r>
              <a:rPr lang="th-TH" b="1" dirty="0">
                <a:latin typeface="TH SarabunPSK" pitchFamily="34" charset="-34"/>
                <a:cs typeface="TH SarabunPSK" pitchFamily="34" charset="-34"/>
              </a:rPr>
              <a:t>๗</a:t>
            </a:r>
            <a:r>
              <a:rPr lang="en-US" b="1" dirty="0">
                <a:latin typeface="TH SarabunPSK" pitchFamily="34" charset="-34"/>
                <a:cs typeface="TH SarabunPSK" pitchFamily="34" charset="-34"/>
              </a:rPr>
              <a:t>.</a:t>
            </a:r>
            <a:r>
              <a:rPr lang="th-TH" b="1" dirty="0">
                <a:latin typeface="TH SarabunPSK" pitchFamily="34" charset="-34"/>
                <a:cs typeface="TH SarabunPSK" pitchFamily="34" charset="-34"/>
              </a:rPr>
              <a:t>๔ ข  เด็กภาคภูมิใจที่เป็นสมาชิกที่ดีในครอบครัว ชุมชน สถานพัฒนาเด็กปฐมวัย และตระหนักถึงความเป็นพลเมืองดี ของประเทศไทยและภูมิภาคอาเซียน</a:t>
            </a:r>
            <a:endParaRPr lang="en-US" b="1" dirty="0">
              <a:latin typeface="TH SarabunPSK" pitchFamily="34" charset="-34"/>
              <a:cs typeface="TH SarabunPSK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185153484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662070" y="5949280"/>
            <a:ext cx="5688632" cy="56188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>
              <a:lnSpc>
                <a:spcPct val="115000"/>
              </a:lnSpc>
            </a:pPr>
            <a:r>
              <a:rPr lang="th-TH" b="1" dirty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โครงการวัฒนธรรมไทย/กิจกรรมเสริมประสบการณ์</a:t>
            </a:r>
            <a:endParaRPr lang="en-US" b="1" dirty="0">
              <a:solidFill>
                <a:schemeClr val="tx1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pic>
        <p:nvPicPr>
          <p:cNvPr id="7" name="Picture 2" descr="อาจเป็นรูปภาพของ เด็ก, กำลังนั่ง, กำลังยืน และสถานที่ในร่ม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2492896"/>
            <a:ext cx="2507491" cy="324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Picture 4" descr="อาจเป็นรูปภาพของ เด็ก, กำลังยืน และกำลังนั่ง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8655" y="2492896"/>
            <a:ext cx="2895462" cy="324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1167" y="2492896"/>
            <a:ext cx="2409938" cy="324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0" name="TextBox 9"/>
          <p:cNvSpPr txBox="1"/>
          <p:nvPr/>
        </p:nvSpPr>
        <p:spPr>
          <a:xfrm>
            <a:off x="395536" y="476672"/>
            <a:ext cx="8280920" cy="1384995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th-TH" b="1" dirty="0">
                <a:latin typeface="TH SarabunPSK" pitchFamily="34" charset="-34"/>
                <a:cs typeface="TH SarabunPSK" pitchFamily="34" charset="-34"/>
              </a:rPr>
              <a:t>ตัวบ่งชี้ที่ ๓</a:t>
            </a:r>
            <a:r>
              <a:rPr lang="en-US" b="1" dirty="0">
                <a:latin typeface="TH SarabunPSK" pitchFamily="34" charset="-34"/>
                <a:cs typeface="TH SarabunPSK" pitchFamily="34" charset="-34"/>
              </a:rPr>
              <a:t>.</a:t>
            </a:r>
            <a:r>
              <a:rPr lang="th-TH" b="1" dirty="0">
                <a:latin typeface="TH SarabunPSK" pitchFamily="34" charset="-34"/>
                <a:cs typeface="TH SarabunPSK" pitchFamily="34" charset="-34"/>
              </a:rPr>
              <a:t>๗ ข เด็กมีพัฒนาการด้านสังคม คุณธรรม มีวินัยและความเป็นพลเมืองดี</a:t>
            </a:r>
            <a:endParaRPr lang="en-US" b="1" dirty="0">
              <a:latin typeface="TH SarabunPSK" pitchFamily="34" charset="-34"/>
              <a:cs typeface="TH SarabunPSK" pitchFamily="34" charset="-34"/>
            </a:endParaRPr>
          </a:p>
          <a:p>
            <a:r>
              <a:rPr lang="th-TH" b="1" dirty="0">
                <a:latin typeface="TH SarabunPSK" pitchFamily="34" charset="-34"/>
                <a:cs typeface="TH SarabunPSK" pitchFamily="34" charset="-34"/>
              </a:rPr>
              <a:t>	๓</a:t>
            </a:r>
            <a:r>
              <a:rPr lang="en-US" b="1" dirty="0">
                <a:latin typeface="TH SarabunPSK" pitchFamily="34" charset="-34"/>
                <a:cs typeface="TH SarabunPSK" pitchFamily="34" charset="-34"/>
              </a:rPr>
              <a:t>.</a:t>
            </a:r>
            <a:r>
              <a:rPr lang="th-TH" b="1" dirty="0">
                <a:latin typeface="TH SarabunPSK" pitchFamily="34" charset="-34"/>
                <a:cs typeface="TH SarabunPSK" pitchFamily="34" charset="-34"/>
              </a:rPr>
              <a:t>๗</a:t>
            </a:r>
            <a:r>
              <a:rPr lang="en-US" b="1" dirty="0">
                <a:latin typeface="TH SarabunPSK" pitchFamily="34" charset="-34"/>
                <a:cs typeface="TH SarabunPSK" pitchFamily="34" charset="-34"/>
              </a:rPr>
              <a:t>.</a:t>
            </a:r>
            <a:r>
              <a:rPr lang="th-TH" b="1" dirty="0">
                <a:latin typeface="TH SarabunPSK" pitchFamily="34" charset="-34"/>
                <a:cs typeface="TH SarabunPSK" pitchFamily="34" charset="-34"/>
              </a:rPr>
              <a:t>๔ ข  เด็กภาคภูมิใจที่เป็นสมาชิกที่ดีในครอบครัว ชุมชน สถานพัฒนาเด็กปฐมวัย และตระหนักถึงความเป็นพลเมืองดี ของประเทศไทยและภูมิภาคอาเซียน</a:t>
            </a:r>
            <a:endParaRPr lang="en-US" b="1" dirty="0">
              <a:latin typeface="TH SarabunPSK" pitchFamily="34" charset="-34"/>
              <a:cs typeface="TH SarabunPSK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427519042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611561" y="555769"/>
            <a:ext cx="8064896" cy="1384995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th-TH" b="1" dirty="0">
                <a:latin typeface="TH SarabunPSK" pitchFamily="34" charset="-34"/>
                <a:cs typeface="TH SarabunPSK" pitchFamily="34" charset="-34"/>
              </a:rPr>
              <a:t>๓</a:t>
            </a:r>
            <a:r>
              <a:rPr lang="en-US" b="1" dirty="0">
                <a:latin typeface="TH SarabunPSK" pitchFamily="34" charset="-34"/>
                <a:cs typeface="TH SarabunPSK" pitchFamily="34" charset="-34"/>
              </a:rPr>
              <a:t>.</a:t>
            </a:r>
            <a:r>
              <a:rPr lang="th-TH" b="1" dirty="0">
                <a:latin typeface="TH SarabunPSK" pitchFamily="34" charset="-34"/>
                <a:cs typeface="TH SarabunPSK" pitchFamily="34" charset="-34"/>
              </a:rPr>
              <a:t>๗</a:t>
            </a:r>
            <a:r>
              <a:rPr lang="en-US" b="1" dirty="0">
                <a:latin typeface="TH SarabunPSK" pitchFamily="34" charset="-34"/>
                <a:cs typeface="TH SarabunPSK" pitchFamily="34" charset="-34"/>
              </a:rPr>
              <a:t>.</a:t>
            </a:r>
            <a:r>
              <a:rPr lang="th-TH" b="1" dirty="0">
                <a:latin typeface="TH SarabunPSK" pitchFamily="34" charset="-34"/>
                <a:cs typeface="TH SarabunPSK" pitchFamily="34" charset="-34"/>
              </a:rPr>
              <a:t>๔ ข  เด็กภาคภูมิใจที่เป็นสมาชิกที่ดีในครอบครัว ชุมชน สถานพัฒนาเด็กปฐมวัย และตระหนักถึงความเป็นพลเมืองดี ของประเทศไทยและภูมิภาคอาเซียน</a:t>
            </a:r>
            <a:endParaRPr lang="en-US" b="1" dirty="0">
              <a:latin typeface="TH SarabunPSK" pitchFamily="34" charset="-34"/>
              <a:cs typeface="TH SarabunPSK" pitchFamily="34" charset="-34"/>
            </a:endParaRPr>
          </a:p>
          <a:p>
            <a:pPr algn="ctr"/>
            <a:r>
              <a:rPr lang="th-TH" b="1" dirty="0">
                <a:latin typeface="TH SarabunPSK" pitchFamily="34" charset="-34"/>
                <a:cs typeface="TH SarabunPSK" pitchFamily="34" charset="-34"/>
              </a:rPr>
              <a:t>- มีทักษะชีวิตและปฏิบัติตนตามหลักปรัชญาเศรษฐกิจพอเพียง</a:t>
            </a:r>
            <a:endParaRPr lang="en-US" b="1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662070" y="5949279"/>
            <a:ext cx="5688632" cy="56188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>
              <a:lnSpc>
                <a:spcPct val="115000"/>
              </a:lnSpc>
            </a:pPr>
            <a:r>
              <a:rPr lang="th-TH" b="1" dirty="0">
                <a:latin typeface="TH SarabunPSK" pitchFamily="34" charset="-34"/>
                <a:cs typeface="TH SarabunPSK" pitchFamily="34" charset="-34"/>
              </a:rPr>
              <a:t>แบบบันทึกการออมทรัพย์(ธนาคารน้อย)</a:t>
            </a:r>
            <a:endParaRPr lang="en-US" b="1" dirty="0">
              <a:solidFill>
                <a:schemeClr val="tx1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pic>
        <p:nvPicPr>
          <p:cNvPr id="7" name="Picture 2" descr="อาจเป็นรูปภาพของ เด็ก และกำลังยืน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22" r="12491"/>
          <a:stretch/>
        </p:blipFill>
        <p:spPr bwMode="auto">
          <a:xfrm>
            <a:off x="1037105" y="2276872"/>
            <a:ext cx="3166022" cy="324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0482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985"/>
          <a:stretch/>
        </p:blipFill>
        <p:spPr bwMode="auto">
          <a:xfrm>
            <a:off x="5142990" y="2296351"/>
            <a:ext cx="2883178" cy="324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913225608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51520" y="764704"/>
            <a:ext cx="8640960" cy="5822871"/>
          </a:xfrm>
          <a:prstGeom prst="roundRect">
            <a:avLst>
              <a:gd name="adj" fmla="val 8694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th-TH" b="1" dirty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มาตรฐานที่ ๓ ข คุณภาพของเด็กปฐมวัย</a:t>
            </a:r>
          </a:p>
          <a:p>
            <a:r>
              <a:rPr lang="th-TH" b="1" u="sng" dirty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จุดที่ควรพัฒนา </a:t>
            </a:r>
          </a:p>
          <a:p>
            <a:r>
              <a:rPr lang="th-TH" b="1" dirty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ตัวบ่งชี้ที่ ๓</a:t>
            </a:r>
            <a:r>
              <a:rPr lang="en-US" b="1" dirty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.</a:t>
            </a:r>
            <a:r>
              <a:rPr lang="th-TH" b="1" dirty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๑ ข เด็กมีการเจริญเติบโตสมวัยและมีสุขนิสัยที่เหมาะสม </a:t>
            </a:r>
            <a:endParaRPr lang="en-US" b="1" dirty="0">
              <a:solidFill>
                <a:schemeClr val="tx1"/>
              </a:solidFill>
              <a:latin typeface="TH SarabunPSK" pitchFamily="34" charset="-34"/>
              <a:cs typeface="TH SarabunPSK" pitchFamily="34" charset="-34"/>
            </a:endParaRPr>
          </a:p>
          <a:p>
            <a:r>
              <a:rPr lang="th-TH" b="1" dirty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	</a:t>
            </a:r>
            <a:r>
              <a:rPr lang="th-TH" dirty="0"/>
              <a:t> </a:t>
            </a:r>
            <a:r>
              <a:rPr lang="th-TH" b="1" dirty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๓</a:t>
            </a:r>
            <a:r>
              <a:rPr lang="en-US" b="1" dirty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.</a:t>
            </a:r>
            <a:r>
              <a:rPr lang="th-TH" b="1" dirty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๑</a:t>
            </a:r>
            <a:r>
              <a:rPr lang="en-US" b="1" dirty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.</a:t>
            </a:r>
            <a:r>
              <a:rPr lang="th-TH" b="1" dirty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๑ ข เด็กมีน้ำหนักตัวเหมาะสมกับวัย และสูงดีสมส่วน ซึ่งมีบันทึกเป็นรายบุคคล</a:t>
            </a:r>
          </a:p>
          <a:p>
            <a:r>
              <a:rPr lang="th-TH" b="1" dirty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	จากสรุปโครงการอาหารกลางวัน นักเรียนมีภาวะอ้วน ร้อยละ ๒๐ คิดเป็นจำนวนนักเรียน ประมาณ ๕๖ คน เด็กผอมคิดเป็นร้อยละ ๑.๐๗  คิดเป็นนักเรียนจำนวน ๓ คน เด็กเตี้ยคิดเป็นร้อยละ ๒.๕ คิดเป็นจำนวนเด็ก ๗ คน </a:t>
            </a:r>
          </a:p>
          <a:p>
            <a:r>
              <a:rPr lang="th-TH" b="1" dirty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      	</a:t>
            </a:r>
            <a:r>
              <a:rPr lang="th-TH" b="1" u="sng" dirty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ข้อเสนอแนะ</a:t>
            </a:r>
            <a:r>
              <a:rPr lang="th-TH" b="1" dirty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	</a:t>
            </a:r>
          </a:p>
          <a:p>
            <a:r>
              <a:rPr lang="th-TH" b="1" dirty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		จัดโครงการหรือจัดกิจกรรมในการส่งเสริมและแก้ไขนักเรียนที่มีภาวะอ้วน ผอม ภาวะเตี้ย</a:t>
            </a:r>
          </a:p>
          <a:p>
            <a:pPr algn="ctr"/>
            <a:endParaRPr lang="en-US" b="1" dirty="0">
              <a:latin typeface="TH SarabunPSK" pitchFamily="34" charset="-34"/>
              <a:cs typeface="TH SarabunPSK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99479259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รูปคลื่น">
  <a:themeElements>
    <a:clrScheme name="รูปคลื่น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รูปคลื่น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รูปคลื่น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ชุดรูปแบบของ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8401</TotalTime>
  <Words>3213</Words>
  <Application>Microsoft Office PowerPoint</Application>
  <PresentationFormat>นำเสนอทางหน้าจอ (4:3)</PresentationFormat>
  <Paragraphs>235</Paragraphs>
  <Slides>72</Slides>
  <Notes>1</Notes>
  <HiddenSlides>0</HiddenSlides>
  <MMClips>0</MMClips>
  <ScaleCrop>false</ScaleCrop>
  <HeadingPairs>
    <vt:vector size="6" baseType="variant">
      <vt:variant>
        <vt:lpstr>ฟอนต์ที่ถูกใช้</vt:lpstr>
      </vt:variant>
      <vt:variant>
        <vt:i4>4</vt:i4>
      </vt:variant>
      <vt:variant>
        <vt:lpstr>ธีม</vt:lpstr>
      </vt:variant>
      <vt:variant>
        <vt:i4>1</vt:i4>
      </vt:variant>
      <vt:variant>
        <vt:lpstr>ชื่อเรื่องสไลด์</vt:lpstr>
      </vt:variant>
      <vt:variant>
        <vt:i4>72</vt:i4>
      </vt:variant>
    </vt:vector>
  </HeadingPairs>
  <TitlesOfParts>
    <vt:vector size="77" baseType="lpstr">
      <vt:lpstr>Calibri</vt:lpstr>
      <vt:lpstr>Candara</vt:lpstr>
      <vt:lpstr>Symbol</vt:lpstr>
      <vt:lpstr>TH SarabunPSK</vt:lpstr>
      <vt:lpstr>รูปคลื่น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งานนำเสนอ PowerPoint</dc:title>
  <dc:creator>Windows User</dc:creator>
  <cp:lastModifiedBy>Windows 10</cp:lastModifiedBy>
  <cp:revision>185</cp:revision>
  <cp:lastPrinted>2021-06-08T09:36:31Z</cp:lastPrinted>
  <dcterms:created xsi:type="dcterms:W3CDTF">2021-05-22T07:13:09Z</dcterms:created>
  <dcterms:modified xsi:type="dcterms:W3CDTF">2021-07-01T14:37:01Z</dcterms:modified>
</cp:coreProperties>
</file>